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77" r:id="rId2"/>
    <p:sldId id="378" r:id="rId3"/>
    <p:sldId id="394" r:id="rId4"/>
    <p:sldId id="413" r:id="rId5"/>
    <p:sldId id="391" r:id="rId6"/>
    <p:sldId id="414" r:id="rId7"/>
    <p:sldId id="421" r:id="rId8"/>
    <p:sldId id="415" r:id="rId9"/>
    <p:sldId id="416" r:id="rId10"/>
    <p:sldId id="420" r:id="rId11"/>
    <p:sldId id="396" r:id="rId12"/>
    <p:sldId id="395" r:id="rId13"/>
    <p:sldId id="398" r:id="rId14"/>
    <p:sldId id="399" r:id="rId15"/>
    <p:sldId id="400" r:id="rId16"/>
    <p:sldId id="412" r:id="rId17"/>
    <p:sldId id="401" r:id="rId18"/>
    <p:sldId id="403" r:id="rId19"/>
    <p:sldId id="406" r:id="rId20"/>
    <p:sldId id="418" r:id="rId21"/>
    <p:sldId id="404" r:id="rId22"/>
    <p:sldId id="417" r:id="rId23"/>
    <p:sldId id="405" r:id="rId24"/>
    <p:sldId id="408" r:id="rId25"/>
    <p:sldId id="419" r:id="rId26"/>
    <p:sldId id="407" r:id="rId27"/>
    <p:sldId id="42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5EFB-F52E-49E0-BFA6-0FD9B0D3403F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8C39F-021F-491D-9C60-BBAB31A5F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76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8C39F-021F-491D-9C60-BBAB31A5FE9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3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B28FF13-822B-4D6E-96E9-E4EAAFB86C09}" type="datetimeFigureOut">
              <a:rPr lang="ru-RU" smtClean="0"/>
              <a:t>27.04.2016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809003C-E7BB-4423-BE36-3B029B0334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83332" y="764704"/>
            <a:ext cx="8496944" cy="990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4400" b="1" dirty="0">
                <a:solidFill>
                  <a:schemeClr val="bg1"/>
                </a:solidFill>
              </a:rPr>
              <a:t>Заключительный </a:t>
            </a:r>
            <a:r>
              <a:rPr lang="ru-RU" sz="4400" b="1" dirty="0" smtClean="0">
                <a:solidFill>
                  <a:schemeClr val="bg1"/>
                </a:solidFill>
              </a:rPr>
              <a:t>этап</a:t>
            </a:r>
          </a:p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chemeClr val="bg1"/>
                </a:solidFill>
              </a:rPr>
              <a:t>Второй </a:t>
            </a:r>
            <a:r>
              <a:rPr lang="ru-RU" sz="4400" b="1" dirty="0">
                <a:solidFill>
                  <a:schemeClr val="bg1"/>
                </a:solidFill>
              </a:rPr>
              <a:t>мировой войны</a:t>
            </a:r>
            <a:r>
              <a:rPr lang="ru-RU" sz="4400" b="1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spcBef>
                <a:spcPts val="0"/>
              </a:spcBef>
            </a:pP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>
                <a:solidFill>
                  <a:schemeClr val="bg1"/>
                </a:solidFill>
              </a:rPr>
              <a:t>Разгром фашистского </a:t>
            </a:r>
            <a:r>
              <a:rPr lang="ru-RU" sz="4400" b="1" dirty="0" smtClean="0">
                <a:solidFill>
                  <a:schemeClr val="bg1"/>
                </a:solidFill>
              </a:rPr>
              <a:t>блока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3937" y="3001490"/>
            <a:ext cx="4674063" cy="350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349055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4400" b="1" dirty="0">
                <a:solidFill>
                  <a:schemeClr val="bg1"/>
                </a:solidFill>
              </a:rPr>
              <a:t>(1944-1945)</a:t>
            </a:r>
          </a:p>
        </p:txBody>
      </p:sp>
    </p:spTree>
    <p:extLst>
      <p:ext uri="{BB962C8B-B14F-4D97-AF65-F5344CB8AC3E}">
        <p14:creationId xmlns:p14="http://schemas.microsoft.com/office/powerpoint/2010/main" val="66095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799"/>
            <a:ext cx="8424936" cy="59115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Первое </a:t>
            </a:r>
            <a:r>
              <a:rPr lang="ru-RU" dirty="0"/>
              <a:t>боевое крещение около </a:t>
            </a:r>
            <a:r>
              <a:rPr lang="ru-RU" b="1" dirty="0"/>
              <a:t>пос. Ленино Могилевской </a:t>
            </a:r>
            <a:r>
              <a:rPr lang="ru-RU" b="1" dirty="0" smtClean="0"/>
              <a:t>обл. </a:t>
            </a:r>
            <a:r>
              <a:rPr lang="ru-RU" dirty="0"/>
              <a:t>приняла </a:t>
            </a:r>
            <a:r>
              <a:rPr lang="ru-RU" b="1" dirty="0"/>
              <a:t>польская дивизия имени Т. Костюшко.</a:t>
            </a:r>
            <a:r>
              <a:rPr lang="ru-RU" dirty="0"/>
              <a:t> В боях за освобождение Беларуси принимали участие </a:t>
            </a:r>
            <a:r>
              <a:rPr lang="ru-RU" b="1" dirty="0"/>
              <a:t>французские летчики </a:t>
            </a:r>
            <a:r>
              <a:rPr lang="ru-RU" dirty="0"/>
              <a:t>авиационного </a:t>
            </a:r>
            <a:r>
              <a:rPr lang="ru-RU" b="1" dirty="0"/>
              <a:t>полка «</a:t>
            </a:r>
            <a:r>
              <a:rPr lang="ru-RU" b="1" dirty="0" smtClean="0"/>
              <a:t>Нормандия-Неман</a:t>
            </a:r>
            <a:r>
              <a:rPr lang="ru-RU" b="1" dirty="0"/>
              <a:t>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b="1" dirty="0"/>
              <a:t>	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28 </a:t>
            </a:r>
            <a:r>
              <a:rPr lang="ru-RU" b="1" dirty="0"/>
              <a:t>июля </a:t>
            </a:r>
            <a:r>
              <a:rPr lang="ru-RU" b="1" dirty="0" smtClean="0"/>
              <a:t>освобожден </a:t>
            </a:r>
            <a:r>
              <a:rPr lang="ru-RU" b="1" dirty="0"/>
              <a:t>Брест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/>
              <a:t>ходе Белорусской наступательной операции была разгромлена группа армий «</a:t>
            </a:r>
            <a:r>
              <a:rPr lang="ru-RU" dirty="0" smtClean="0"/>
              <a:t>Центр», освобождена часть Литовской </a:t>
            </a:r>
            <a:r>
              <a:rPr lang="ru-RU" dirty="0"/>
              <a:t>и Латвийской </a:t>
            </a:r>
            <a:r>
              <a:rPr lang="ru-RU" dirty="0" smtClean="0"/>
              <a:t>ССР, Красная </a:t>
            </a:r>
            <a:r>
              <a:rPr lang="ru-RU" dirty="0"/>
              <a:t>Армия вступила на земли Польши и </a:t>
            </a:r>
            <a:r>
              <a:rPr lang="ru-RU" dirty="0" smtClean="0"/>
              <a:t>подошла к </a:t>
            </a:r>
            <a:r>
              <a:rPr lang="ru-RU" dirty="0"/>
              <a:t>границам Восточной Пруссии. Германское командование было вынуждено перебросить с Западного фронта </a:t>
            </a:r>
            <a:r>
              <a:rPr lang="ru-RU" dirty="0" smtClean="0"/>
              <a:t>десятки </a:t>
            </a:r>
            <a:r>
              <a:rPr lang="ru-RU" dirty="0"/>
              <a:t>своих </a:t>
            </a:r>
            <a:r>
              <a:rPr lang="ru-RU" dirty="0" smtClean="0"/>
              <a:t>дивизий, способствовало успешному </a:t>
            </a:r>
            <a:r>
              <a:rPr lang="ru-RU" dirty="0"/>
              <a:t>проведению операций войсками США, Англии и Канады на территории </a:t>
            </a:r>
            <a:r>
              <a:rPr lang="ru-RU" dirty="0" smtClean="0"/>
              <a:t>Франции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20867"/>
            <a:ext cx="26289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548" y="2120867"/>
            <a:ext cx="1301316" cy="140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www.stihi.ru/pics/2010/05/06/29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1458" y="1656570"/>
            <a:ext cx="1868934" cy="260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69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7954" y="881336"/>
            <a:ext cx="486003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В июле 1944 г. </a:t>
            </a:r>
            <a:r>
              <a:rPr lang="ru-RU" dirty="0"/>
              <a:t>началась </a:t>
            </a:r>
            <a:r>
              <a:rPr lang="ru-RU" dirty="0" smtClean="0"/>
              <a:t>битва </a:t>
            </a:r>
            <a:r>
              <a:rPr lang="ru-RU" dirty="0"/>
              <a:t>за освобождение Западной Украины. Она велась в основном войсками 1-го Украинского фронта под </a:t>
            </a:r>
            <a:r>
              <a:rPr lang="ru-RU" dirty="0" smtClean="0"/>
              <a:t>руковод</a:t>
            </a:r>
            <a:r>
              <a:rPr lang="ru-RU" dirty="0"/>
              <a:t>ством И. С. Конева. </a:t>
            </a:r>
            <a:r>
              <a:rPr lang="ru-RU" b="1" dirty="0"/>
              <a:t>В августе</a:t>
            </a:r>
            <a:r>
              <a:rPr lang="ru-RU" dirty="0"/>
              <a:t> завершилась </a:t>
            </a:r>
            <a:r>
              <a:rPr lang="ru-RU" b="1" i="1" dirty="0"/>
              <a:t>Львовско-</a:t>
            </a:r>
            <a:r>
              <a:rPr lang="ru-RU" b="1" i="1" dirty="0" err="1"/>
              <a:t>Сандамирская</a:t>
            </a:r>
            <a:r>
              <a:rPr lang="ru-RU" b="1" i="1" dirty="0"/>
              <a:t> операция</a:t>
            </a:r>
            <a:r>
              <a:rPr lang="ru-RU" dirty="0"/>
              <a:t>, в результате которой </a:t>
            </a:r>
            <a:r>
              <a:rPr lang="ru-RU" b="1" dirty="0"/>
              <a:t>Украина </a:t>
            </a:r>
            <a:r>
              <a:rPr lang="ru-RU" dirty="0"/>
              <a:t>была полностью </a:t>
            </a:r>
            <a:r>
              <a:rPr lang="ru-RU" b="1" dirty="0"/>
              <a:t>освобождена</a:t>
            </a:r>
            <a:r>
              <a:rPr lang="ru-RU" dirty="0"/>
              <a:t>. </a:t>
            </a:r>
            <a:r>
              <a:rPr lang="ru-RU" dirty="0" smtClean="0"/>
              <a:t>	Войска </a:t>
            </a:r>
            <a:r>
              <a:rPr lang="ru-RU" dirty="0"/>
              <a:t>2-го и 3-го Украинских фронтов разгромили Ясско-Кишиневскую группировку вермахта. В результате этого была </a:t>
            </a:r>
            <a:r>
              <a:rPr lang="ru-RU" b="1" dirty="0"/>
              <a:t>освобождена </a:t>
            </a:r>
            <a:r>
              <a:rPr lang="ru-RU" b="1" dirty="0" smtClean="0"/>
              <a:t>Молдавия</a:t>
            </a: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Освобождение Красной Армией территории СССР </a:t>
            </a:r>
          </a:p>
        </p:txBody>
      </p:sp>
      <p:pic>
        <p:nvPicPr>
          <p:cNvPr id="5" name="Picture 2" descr="http://ilikemaps.narod.ru/VOV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218" y="1124744"/>
            <a:ext cx="407315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04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196751"/>
            <a:ext cx="4932040" cy="5551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b="1" dirty="0"/>
              <a:t>Болгарии</a:t>
            </a:r>
            <a:r>
              <a:rPr lang="ru-RU" dirty="0"/>
              <a:t> перед приходом Красной Армии вспыхнуло </a:t>
            </a:r>
            <a:r>
              <a:rPr lang="ru-RU" b="1" dirty="0"/>
              <a:t>антифашистское </a:t>
            </a:r>
            <a:r>
              <a:rPr lang="ru-RU" b="1" dirty="0" smtClean="0"/>
              <a:t>восстание</a:t>
            </a:r>
            <a:r>
              <a:rPr lang="ru-RU" dirty="0"/>
              <a:t> </a:t>
            </a:r>
            <a:r>
              <a:rPr lang="ru-RU" dirty="0" smtClean="0"/>
              <a:t>- страна </a:t>
            </a:r>
            <a:r>
              <a:rPr lang="ru-RU" dirty="0"/>
              <a:t>была освобож­дена с </a:t>
            </a:r>
            <a:r>
              <a:rPr lang="ru-RU" dirty="0" smtClean="0"/>
              <a:t>небольшими </a:t>
            </a:r>
            <a:r>
              <a:rPr lang="ru-RU" dirty="0"/>
              <a:t>потерями. 9 </a:t>
            </a:r>
            <a:r>
              <a:rPr lang="ru-RU" b="1" dirty="0"/>
              <a:t>сентября 1944 г. </a:t>
            </a:r>
            <a:r>
              <a:rPr lang="ru-RU" dirty="0"/>
              <a:t>в Болгарии утверди­лась власть Отечественного фронта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К </a:t>
            </a:r>
            <a:r>
              <a:rPr lang="ru-RU" b="1" dirty="0"/>
              <a:t>маю 1945 </a:t>
            </a:r>
            <a:r>
              <a:rPr lang="ru-RU" dirty="0"/>
              <a:t>г. при взаимодействии с Народно-освободительной армией под руководством маршала И. </a:t>
            </a:r>
            <a:r>
              <a:rPr lang="ru-RU" dirty="0" err="1"/>
              <a:t>Броз</a:t>
            </a:r>
            <a:r>
              <a:rPr lang="ru-RU" dirty="0"/>
              <a:t> Тито была очищена от оккупантов </a:t>
            </a:r>
            <a:r>
              <a:rPr lang="ru-RU" b="1" dirty="0" smtClean="0"/>
              <a:t>Югославия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Освобождение Красной Армией </a:t>
            </a:r>
            <a:r>
              <a:rPr lang="ru-RU" sz="2400" dirty="0" smtClean="0">
                <a:solidFill>
                  <a:schemeClr val="bg1"/>
                </a:solidFill>
              </a:rPr>
              <a:t>европейских стран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likemaps.narod.ru/VOV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831675" cy="474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56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8274496" cy="5335488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600" b="1" dirty="0" smtClean="0"/>
              <a:t>В </a:t>
            </a:r>
            <a:r>
              <a:rPr lang="ru-RU" sz="2600" b="1" dirty="0"/>
              <a:t>августе 1944 г</a:t>
            </a:r>
            <a:r>
              <a:rPr lang="ru-RU" sz="2600" dirty="0"/>
              <a:t>. при подходе советских войск к Висле </a:t>
            </a:r>
            <a:r>
              <a:rPr lang="ru-RU" sz="2600" b="1" dirty="0" smtClean="0"/>
              <a:t>антифашистское восстание в Варшаве</a:t>
            </a:r>
            <a:r>
              <a:rPr lang="ru-RU" sz="2600" dirty="0" smtClean="0"/>
              <a:t>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Подготовлено </a:t>
            </a:r>
            <a:r>
              <a:rPr lang="ru-RU" sz="2600" b="1" dirty="0" smtClean="0"/>
              <a:t>Армией </a:t>
            </a:r>
            <a:r>
              <a:rPr lang="ru-RU" sz="2600" b="1" dirty="0" err="1" smtClean="0"/>
              <a:t>Крайовой</a:t>
            </a:r>
            <a:endParaRPr lang="ru-RU" sz="2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по </a:t>
            </a:r>
            <a:r>
              <a:rPr lang="ru-RU" sz="2600" dirty="0"/>
              <a:t>указанию </a:t>
            </a:r>
            <a:r>
              <a:rPr lang="ru-RU" sz="2600" dirty="0" smtClean="0"/>
              <a:t>польского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эмигрантского правительства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 </a:t>
            </a:r>
            <a:r>
              <a:rPr lang="ru-RU" sz="2600" dirty="0"/>
              <a:t>в Лондоне без </a:t>
            </a:r>
            <a:r>
              <a:rPr lang="ru-RU" sz="2600" dirty="0" smtClean="0"/>
              <a:t>согласования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 </a:t>
            </a:r>
            <a:r>
              <a:rPr lang="ru-RU" sz="2600" dirty="0"/>
              <a:t>с советской </a:t>
            </a:r>
            <a:r>
              <a:rPr lang="ru-RU" sz="2600" dirty="0" smtClean="0"/>
              <a:t>стороной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(</a:t>
            </a:r>
            <a:r>
              <a:rPr lang="ru-RU" sz="2600" b="1" dirty="0" smtClean="0"/>
              <a:t>поражение</a:t>
            </a:r>
            <a:r>
              <a:rPr lang="ru-RU" sz="2600" dirty="0" smtClean="0"/>
              <a:t>)…</a:t>
            </a:r>
            <a:endParaRPr lang="ru-RU" sz="2600" dirty="0"/>
          </a:p>
          <a:p>
            <a:pPr marL="0" indent="0">
              <a:spcBef>
                <a:spcPts val="0"/>
              </a:spcBef>
              <a:buNone/>
            </a:pPr>
            <a:endParaRPr lang="ru-RU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/>
              <a:t>	</a:t>
            </a:r>
            <a:r>
              <a:rPr lang="ru-RU" sz="2600" dirty="0" smtClean="0"/>
              <a:t>Варша­ву </a:t>
            </a:r>
            <a:r>
              <a:rPr lang="ru-RU" sz="2600" dirty="0"/>
              <a:t>освободили советские войска и Войско Польское </a:t>
            </a:r>
            <a:r>
              <a:rPr lang="ru-RU" sz="2600" b="1" dirty="0" smtClean="0"/>
              <a:t>в </a:t>
            </a:r>
            <a:r>
              <a:rPr lang="ru-RU" sz="2600" b="1" dirty="0"/>
              <a:t>январе 1945 </a:t>
            </a:r>
            <a:r>
              <a:rPr lang="ru-RU" sz="2600" b="1" dirty="0" smtClean="0"/>
              <a:t>г. </a:t>
            </a:r>
            <a:r>
              <a:rPr lang="ru-RU" sz="2600" dirty="0" smtClean="0"/>
              <a:t>в</a:t>
            </a:r>
            <a:r>
              <a:rPr lang="ru-RU" sz="2600" b="1" dirty="0" smtClean="0"/>
              <a:t> </a:t>
            </a:r>
            <a:r>
              <a:rPr lang="ru-RU" sz="2600" dirty="0" smtClean="0"/>
              <a:t>ходе </a:t>
            </a:r>
            <a:r>
              <a:rPr lang="ru-RU" sz="2600" b="1" i="1" dirty="0"/>
              <a:t>Висло-</a:t>
            </a:r>
            <a:r>
              <a:rPr lang="ru-RU" sz="2600" b="1" i="1" dirty="0" err="1"/>
              <a:t>Одерской</a:t>
            </a:r>
            <a:r>
              <a:rPr lang="ru-RU" sz="2600" b="1" i="1" dirty="0"/>
              <a:t> </a:t>
            </a:r>
            <a:r>
              <a:rPr lang="ru-RU" sz="2600" b="1" i="1" dirty="0" smtClean="0"/>
              <a:t>опера­ции</a:t>
            </a:r>
            <a:r>
              <a:rPr lang="ru-RU" sz="2600" dirty="0" smtClean="0"/>
              <a:t>, </a:t>
            </a:r>
            <a:r>
              <a:rPr lang="ru-RU" sz="2600" dirty="0"/>
              <a:t>в феврале 1945 г. была освобождена </a:t>
            </a:r>
            <a:r>
              <a:rPr lang="ru-RU" sz="2600" dirty="0" smtClean="0"/>
              <a:t>вся </a:t>
            </a:r>
            <a:r>
              <a:rPr lang="ru-RU" sz="2600" dirty="0"/>
              <a:t>Польша</a:t>
            </a:r>
            <a:r>
              <a:rPr lang="ru-RU" sz="26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		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/>
              <a:t>	</a:t>
            </a:r>
            <a:r>
              <a:rPr lang="ru-RU" sz="2600" dirty="0" smtClean="0"/>
              <a:t>				Особенно </a:t>
            </a:r>
            <a:r>
              <a:rPr lang="ru-RU" sz="2600" b="1" dirty="0"/>
              <a:t>упорные </a:t>
            </a:r>
            <a:r>
              <a:rPr lang="ru-RU" sz="2600" b="1" dirty="0" smtClean="0"/>
              <a:t>бои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b="1" dirty="0"/>
              <a:t>	</a:t>
            </a:r>
            <a:r>
              <a:rPr lang="ru-RU" sz="2600" b="1" dirty="0" smtClean="0"/>
              <a:t>				в </a:t>
            </a:r>
            <a:r>
              <a:rPr lang="ru-RU" sz="2600" b="1" dirty="0"/>
              <a:t>Венгрии</a:t>
            </a:r>
            <a:r>
              <a:rPr lang="ru-RU" sz="2600" dirty="0"/>
              <a:t>, которая </a:t>
            </a:r>
            <a:r>
              <a:rPr lang="ru-RU" sz="2600" dirty="0" smtClean="0"/>
              <a:t>была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/>
              <a:t>	</a:t>
            </a:r>
            <a:r>
              <a:rPr lang="ru-RU" sz="2600" dirty="0" smtClean="0"/>
              <a:t>				союзницей Германии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Освобождение Красной Армией </a:t>
            </a:r>
            <a:r>
              <a:rPr lang="ru-RU" sz="2400" dirty="0" smtClean="0">
                <a:solidFill>
                  <a:schemeClr val="bg1"/>
                </a:solidFill>
              </a:rPr>
              <a:t>европейских стран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74066"/>
            <a:ext cx="305666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Балатонская операция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90" t="16902" r="13877" b="13577"/>
          <a:stretch/>
        </p:blipFill>
        <p:spPr bwMode="auto">
          <a:xfrm>
            <a:off x="1979712" y="4674574"/>
            <a:ext cx="2880320" cy="14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37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440" y="620688"/>
            <a:ext cx="8148023" cy="24201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 	</a:t>
            </a:r>
            <a:r>
              <a:rPr lang="ru-RU" dirty="0" smtClean="0"/>
              <a:t>В </a:t>
            </a:r>
            <a:r>
              <a:rPr lang="ru-RU" dirty="0"/>
              <a:t>соответ­ствии с решением Тегеранской конференции </a:t>
            </a:r>
            <a:r>
              <a:rPr lang="ru-RU" b="1" dirty="0" smtClean="0"/>
              <a:t>6 </a:t>
            </a:r>
            <a:r>
              <a:rPr lang="ru-RU" b="1" dirty="0"/>
              <a:t>июня 1944 г</a:t>
            </a:r>
            <a:r>
              <a:rPr lang="ru-RU" b="1" dirty="0" smtClean="0"/>
              <a:t>.</a:t>
            </a:r>
            <a:r>
              <a:rPr lang="ru-RU" dirty="0" smtClean="0"/>
              <a:t> - крупнейшая </a:t>
            </a:r>
            <a:r>
              <a:rPr lang="ru-RU" dirty="0"/>
              <a:t>в истории войн </a:t>
            </a:r>
            <a:r>
              <a:rPr lang="ru-RU" dirty="0" smtClean="0"/>
              <a:t>десантная </a:t>
            </a:r>
            <a:r>
              <a:rPr lang="ru-RU" b="1" i="1" dirty="0" smtClean="0"/>
              <a:t>операция </a:t>
            </a:r>
            <a:r>
              <a:rPr lang="ru-RU" b="1" i="1" dirty="0"/>
              <a:t>«</a:t>
            </a:r>
            <a:r>
              <a:rPr lang="ru-RU" b="1" i="1" dirty="0" err="1"/>
              <a:t>Оверлорд</a:t>
            </a:r>
            <a:r>
              <a:rPr lang="ru-RU" b="1" i="1" dirty="0"/>
              <a:t>» </a:t>
            </a:r>
            <a:r>
              <a:rPr lang="ru-RU" dirty="0"/>
              <a:t>(7 тыс. </a:t>
            </a:r>
            <a:r>
              <a:rPr lang="ru-RU" dirty="0" smtClean="0"/>
              <a:t>судов, 2,8 млн. ) - </a:t>
            </a:r>
            <a:r>
              <a:rPr lang="ru-RU" b="1" dirty="0" smtClean="0"/>
              <a:t>высадка </a:t>
            </a:r>
            <a:r>
              <a:rPr lang="ru-RU" b="1" dirty="0"/>
              <a:t>англо-американских войск в </a:t>
            </a:r>
            <a:r>
              <a:rPr lang="ru-RU" b="1" dirty="0" smtClean="0"/>
              <a:t>Нормандии </a:t>
            </a:r>
            <a:r>
              <a:rPr lang="ru-RU" dirty="0" smtClean="0"/>
              <a:t>(главнокомандующий – Д. Эйзенхауэр)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Открытие второго фронта в Европе</a:t>
            </a:r>
          </a:p>
        </p:txBody>
      </p:sp>
      <p:pic>
        <p:nvPicPr>
          <p:cNvPr id="5" name="Рисунок 3" descr="1234047229_waralbum_0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841998"/>
            <a:ext cx="4354030" cy="330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План операции «Оверлорд»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524" r="2687" b="9537"/>
          <a:stretch/>
        </p:blipFill>
        <p:spPr bwMode="auto">
          <a:xfrm>
            <a:off x="395536" y="3089522"/>
            <a:ext cx="3153513" cy="276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0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418600"/>
            <a:ext cx="4536504" cy="47171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Однако </a:t>
            </a:r>
            <a:r>
              <a:rPr lang="ru-RU" dirty="0"/>
              <a:t>в </a:t>
            </a:r>
            <a:r>
              <a:rPr lang="ru-RU" b="1" i="1" dirty="0"/>
              <a:t>декабре 1944 г</a:t>
            </a:r>
            <a:r>
              <a:rPr lang="ru-RU" i="1" dirty="0" smtClean="0"/>
              <a:t>.- </a:t>
            </a:r>
            <a:r>
              <a:rPr lang="ru-RU" b="1" dirty="0" smtClean="0"/>
              <a:t>контрнаступление вермахта в </a:t>
            </a:r>
            <a:r>
              <a:rPr lang="ru-RU" b="1" i="1" dirty="0" smtClean="0"/>
              <a:t>Арден­нах</a:t>
            </a:r>
            <a:r>
              <a:rPr lang="ru-RU" dirty="0" smtClean="0"/>
              <a:t>. Союзников </a:t>
            </a:r>
            <a:r>
              <a:rPr lang="ru-RU" dirty="0"/>
              <a:t>спасло наступление советских войск, начатое </a:t>
            </a:r>
            <a:r>
              <a:rPr lang="ru-RU" dirty="0" smtClean="0"/>
              <a:t>раньше </a:t>
            </a:r>
            <a:r>
              <a:rPr lang="ru-RU" dirty="0"/>
              <a:t>намеченной </a:t>
            </a:r>
            <a:r>
              <a:rPr lang="ru-RU" dirty="0" smtClean="0"/>
              <a:t>даты.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марте </a:t>
            </a:r>
            <a:r>
              <a:rPr lang="ru-RU" dirty="0" smtClean="0"/>
              <a:t>- </a:t>
            </a:r>
            <a:r>
              <a:rPr lang="ru-RU" dirty="0"/>
              <a:t>апреле 1945 г. </a:t>
            </a:r>
            <a:r>
              <a:rPr lang="ru-RU" dirty="0" smtClean="0"/>
              <a:t>англо-американские армии окружают немецкие войска </a:t>
            </a:r>
            <a:r>
              <a:rPr lang="ru-RU" dirty="0"/>
              <a:t>в </a:t>
            </a:r>
            <a:r>
              <a:rPr lang="ru-RU" dirty="0" smtClean="0"/>
              <a:t>Руре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Открытие второго фронта в Европе</a:t>
            </a:r>
          </a:p>
        </p:txBody>
      </p:sp>
      <p:pic>
        <p:nvPicPr>
          <p:cNvPr id="6146" name="Picture 2" descr="http://www.reedline.com/Workout/geoimages/Arden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407002" cy="386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russian7.ru/wp-content/uploads/2014/08/1343528553_tiger_ii_n_222_ardennes_ofensive.5nqsir398hs0k8gg4wo088w4g.ejcuplo1l0oo0sk8c40s8osc4.th_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876" y="3284984"/>
            <a:ext cx="2232248" cy="137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6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456" y="696686"/>
            <a:ext cx="4896544" cy="54795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	</a:t>
            </a:r>
            <a:r>
              <a:rPr lang="ru-RU" dirty="0" smtClean="0"/>
              <a:t>Американские войска занимают </a:t>
            </a:r>
            <a:r>
              <a:rPr lang="ru-RU" dirty="0"/>
              <a:t>Маршалловы и Марианские </a:t>
            </a:r>
            <a:r>
              <a:rPr lang="ru-RU" dirty="0" smtClean="0"/>
              <a:t>острова, наносят </a:t>
            </a:r>
            <a:r>
              <a:rPr lang="ru-RU" b="1" dirty="0" smtClean="0"/>
              <a:t>поражение Японии  </a:t>
            </a:r>
            <a:r>
              <a:rPr lang="ru-RU" b="1" dirty="0"/>
              <a:t>у </a:t>
            </a:r>
            <a:r>
              <a:rPr lang="ru-RU" b="1" i="1" dirty="0" smtClean="0"/>
              <a:t>о. </a:t>
            </a:r>
            <a:r>
              <a:rPr lang="ru-RU" b="1" i="1" dirty="0"/>
              <a:t>Лейте</a:t>
            </a:r>
            <a:r>
              <a:rPr lang="ru-RU" i="1" dirty="0"/>
              <a:t> </a:t>
            </a:r>
            <a:r>
              <a:rPr lang="ru-RU" dirty="0"/>
              <a:t>(Филиппины) в </a:t>
            </a:r>
            <a:r>
              <a:rPr lang="ru-RU" b="1" i="1" dirty="0"/>
              <a:t>октябре 1944 г</a:t>
            </a:r>
            <a:r>
              <a:rPr lang="ru-RU" i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До </a:t>
            </a:r>
            <a:r>
              <a:rPr lang="ru-RU" b="1" i="1" dirty="0"/>
              <a:t>июля 1945 г.</a:t>
            </a:r>
            <a:r>
              <a:rPr lang="ru-RU" i="1" dirty="0"/>
              <a:t> </a:t>
            </a:r>
            <a:r>
              <a:rPr lang="ru-RU" dirty="0"/>
              <a:t>японцы фанатично </a:t>
            </a:r>
            <a:r>
              <a:rPr lang="ru-RU" dirty="0" smtClean="0"/>
              <a:t>защищают </a:t>
            </a:r>
            <a:r>
              <a:rPr lang="ru-RU" b="1" i="1" dirty="0" smtClean="0"/>
              <a:t>о. Окинава.</a:t>
            </a:r>
            <a:endParaRPr lang="ru-RU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В </a:t>
            </a:r>
            <a:r>
              <a:rPr lang="ru-RU" dirty="0"/>
              <a:t>битве за Окинаву массовые атаки </a:t>
            </a:r>
            <a:r>
              <a:rPr lang="ru-RU" dirty="0" smtClean="0"/>
              <a:t>японских летчиков-смертников </a:t>
            </a:r>
            <a:r>
              <a:rPr lang="ru-RU" dirty="0"/>
              <a:t>(</a:t>
            </a:r>
            <a:r>
              <a:rPr lang="ru-RU" b="1" i="1" dirty="0" smtClean="0"/>
              <a:t>камикадзе), </a:t>
            </a:r>
            <a:r>
              <a:rPr lang="ru-RU" dirty="0" smtClean="0"/>
              <a:t>потоплено </a:t>
            </a:r>
            <a:r>
              <a:rPr lang="ru-RU" dirty="0"/>
              <a:t>более 30 американских судов, </a:t>
            </a:r>
            <a:r>
              <a:rPr lang="ru-RU" dirty="0" smtClean="0"/>
              <a:t>погибло </a:t>
            </a:r>
            <a:r>
              <a:rPr lang="ru-RU" dirty="0"/>
              <a:t>более 5 тыс. </a:t>
            </a:r>
            <a:r>
              <a:rPr lang="ru-RU" dirty="0" smtClean="0"/>
              <a:t>моряков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Тихоокеанский театр </a:t>
            </a:r>
            <a:r>
              <a:rPr lang="ru-RU" sz="2400" dirty="0">
                <a:solidFill>
                  <a:schemeClr val="bg1"/>
                </a:solidFill>
              </a:rPr>
              <a:t>военных действий</a:t>
            </a:r>
          </a:p>
        </p:txBody>
      </p:sp>
      <p:pic>
        <p:nvPicPr>
          <p:cNvPr id="7170" name="Picture 2" descr="http://www.aoro-spb.ru/img/imag/mo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0" y="1484784"/>
            <a:ext cx="3986064" cy="390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01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85800"/>
            <a:ext cx="8820472" cy="6172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	В </a:t>
            </a:r>
            <a:r>
              <a:rPr lang="ru-RU" b="1" dirty="0" smtClean="0"/>
              <a:t>феврале </a:t>
            </a:r>
            <a:r>
              <a:rPr lang="ru-RU" b="1" dirty="0"/>
              <a:t>1945 г. </a:t>
            </a:r>
            <a:r>
              <a:rPr lang="ru-RU" dirty="0"/>
              <a:t>в </a:t>
            </a:r>
            <a:r>
              <a:rPr lang="ru-RU" b="1" i="1" dirty="0"/>
              <a:t>Ялте (Крым</a:t>
            </a:r>
            <a:r>
              <a:rPr lang="ru-RU" b="1" i="1" dirty="0" smtClean="0"/>
              <a:t>) - </a:t>
            </a:r>
            <a:r>
              <a:rPr lang="ru-RU" b="1" dirty="0" smtClean="0"/>
              <a:t>конференция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И</a:t>
            </a:r>
            <a:r>
              <a:rPr lang="ru-RU" dirty="0"/>
              <a:t>. Сталина, Ф. Рузвельта и У. Черчилля</a:t>
            </a:r>
            <a:r>
              <a:rPr lang="ru-RU" dirty="0" smtClean="0"/>
              <a:t>.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/>
              <a:t>	Союзники договорились: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о </a:t>
            </a:r>
            <a:r>
              <a:rPr lang="ru-RU" b="1" dirty="0" smtClean="0"/>
              <a:t>координации</a:t>
            </a:r>
            <a:r>
              <a:rPr lang="ru-RU" dirty="0" smtClean="0"/>
              <a:t> </a:t>
            </a:r>
            <a:r>
              <a:rPr lang="ru-RU" b="1" dirty="0" smtClean="0"/>
              <a:t>военных </a:t>
            </a:r>
            <a:r>
              <a:rPr lang="ru-RU" b="1" dirty="0"/>
              <a:t>действий на завершающем этапе </a:t>
            </a:r>
            <a:r>
              <a:rPr lang="ru-RU" b="1" dirty="0" smtClean="0"/>
              <a:t>войны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о </a:t>
            </a:r>
            <a:r>
              <a:rPr lang="ru-RU" dirty="0"/>
              <a:t>послевоенной </a:t>
            </a:r>
            <a:r>
              <a:rPr lang="ru-RU" b="1" i="1" dirty="0"/>
              <a:t>демилитаризации </a:t>
            </a:r>
            <a:r>
              <a:rPr lang="ru-RU" b="1" i="1" dirty="0" smtClean="0"/>
              <a:t>и денацификации </a:t>
            </a:r>
            <a:r>
              <a:rPr lang="ru-RU" b="1" dirty="0" smtClean="0"/>
              <a:t>Германии</a:t>
            </a:r>
            <a:endParaRPr lang="ru-RU" b="1" dirty="0"/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b="1" dirty="0" smtClean="0"/>
              <a:t>об оккупации </a:t>
            </a:r>
            <a:r>
              <a:rPr lang="ru-RU" b="1" dirty="0"/>
              <a:t>Германии </a:t>
            </a:r>
            <a:r>
              <a:rPr lang="ru-RU" dirty="0"/>
              <a:t>тремя державами (позже была выделена зона оккупации и для Франции</a:t>
            </a:r>
            <a:r>
              <a:rPr lang="ru-RU" dirty="0" smtClean="0"/>
              <a:t>)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 о возмещении </a:t>
            </a:r>
            <a:r>
              <a:rPr lang="ru-RU" dirty="0"/>
              <a:t>нанесенного союзникам в ходе войны ущерба </a:t>
            </a:r>
            <a:r>
              <a:rPr lang="ru-RU" dirty="0" smtClean="0"/>
              <a:t>(</a:t>
            </a:r>
            <a:r>
              <a:rPr lang="ru-RU" b="1" i="1" dirty="0" smtClean="0"/>
              <a:t>репарациях</a:t>
            </a:r>
            <a:r>
              <a:rPr lang="ru-RU" dirty="0" smtClean="0"/>
              <a:t>)</a:t>
            </a:r>
            <a:endParaRPr lang="ru-RU" dirty="0"/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b="1" dirty="0" smtClean="0"/>
              <a:t>об определении </a:t>
            </a:r>
            <a:r>
              <a:rPr lang="ru-RU" dirty="0" smtClean="0"/>
              <a:t>восточной </a:t>
            </a:r>
            <a:r>
              <a:rPr lang="ru-RU" b="1" dirty="0" smtClean="0"/>
              <a:t>границы Польши </a:t>
            </a:r>
            <a:r>
              <a:rPr lang="ru-RU" dirty="0" smtClean="0"/>
              <a:t>(Зап. </a:t>
            </a:r>
            <a:r>
              <a:rPr lang="ru-RU" dirty="0"/>
              <a:t>Беларусь и </a:t>
            </a:r>
            <a:r>
              <a:rPr lang="ru-RU" dirty="0" smtClean="0"/>
              <a:t>Зап. </a:t>
            </a:r>
            <a:r>
              <a:rPr lang="ru-RU" dirty="0"/>
              <a:t>Украина </a:t>
            </a:r>
            <a:r>
              <a:rPr lang="ru-RU" dirty="0" smtClean="0"/>
              <a:t>в </a:t>
            </a:r>
            <a:r>
              <a:rPr lang="ru-RU" dirty="0"/>
              <a:t>составе </a:t>
            </a:r>
            <a:r>
              <a:rPr lang="ru-RU" dirty="0" smtClean="0"/>
              <a:t>СССР,  на </a:t>
            </a:r>
            <a:r>
              <a:rPr lang="ru-RU" dirty="0"/>
              <a:t>севере и западе Польша получала «существенное приращение» территории за счет </a:t>
            </a:r>
            <a:r>
              <a:rPr lang="ru-RU" dirty="0" smtClean="0"/>
              <a:t>Герма­нии)</a:t>
            </a:r>
          </a:p>
          <a:p>
            <a:pPr lvl="0">
              <a:lnSpc>
                <a:spcPct val="9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создании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Объединенных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Наций</a:t>
            </a:r>
            <a:endParaRPr lang="ru-RU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Крымская конференция</a:t>
            </a:r>
          </a:p>
        </p:txBody>
      </p:sp>
      <p:pic>
        <p:nvPicPr>
          <p:cNvPr id="8198" name="Picture 6" descr="Черчилль, Рузвельт, Сталин. Фото: GlobalLookpres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956725"/>
            <a:ext cx="2114600" cy="140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12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182" y="463353"/>
            <a:ext cx="8075290" cy="1525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	16 </a:t>
            </a:r>
            <a:r>
              <a:rPr lang="ru-RU" b="1" dirty="0"/>
              <a:t>апреля 1945 г. </a:t>
            </a:r>
            <a:r>
              <a:rPr lang="ru-RU" dirty="0"/>
              <a:t>войска 1-го Белорусского и 1-го Украинского фронтов под </a:t>
            </a:r>
            <a:r>
              <a:rPr lang="ru-RU" dirty="0" smtClean="0"/>
              <a:t>рук. </a:t>
            </a:r>
            <a:r>
              <a:rPr lang="ru-RU" dirty="0" err="1" smtClean="0"/>
              <a:t>Г.К.Жукова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И.С.Конева</a:t>
            </a:r>
            <a:r>
              <a:rPr lang="ru-RU" dirty="0" smtClean="0"/>
              <a:t> начинают  </a:t>
            </a:r>
            <a:r>
              <a:rPr lang="ru-RU" b="1" dirty="0" smtClean="0"/>
              <a:t>Берлинскую операцию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Завершение разгрома Германии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18914" y="3470231"/>
            <a:ext cx="8291314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25 ап­реля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р.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Эльбе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возле г.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Торгау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 историческая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встреча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американских и советских войск.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/>
              <a:t>	30 </a:t>
            </a:r>
            <a:r>
              <a:rPr lang="ru-RU" sz="2400" i="1" dirty="0"/>
              <a:t>апреля </a:t>
            </a:r>
            <a:r>
              <a:rPr lang="ru-RU" sz="2400" dirty="0" smtClean="0"/>
              <a:t>начинается </a:t>
            </a:r>
            <a:r>
              <a:rPr lang="ru-RU" sz="2400" dirty="0"/>
              <a:t>штурм рейхстага. В этот же день </a:t>
            </a:r>
            <a:r>
              <a:rPr lang="ru-RU" sz="2400" dirty="0" smtClean="0"/>
              <a:t>Гитлер </a:t>
            </a:r>
            <a:r>
              <a:rPr lang="ru-RU" sz="2400" dirty="0"/>
              <a:t>покончил жизнь самоубийством. </a:t>
            </a:r>
            <a:r>
              <a:rPr lang="ru-RU" sz="2400" b="1" i="1" dirty="0"/>
              <a:t>2 мая </a:t>
            </a:r>
            <a:r>
              <a:rPr lang="ru-RU" sz="2400" b="1" dirty="0" smtClean="0"/>
              <a:t>Берлин капитулирует</a:t>
            </a:r>
            <a:r>
              <a:rPr lang="ru-RU" sz="2400" dirty="0" smtClean="0"/>
              <a:t>. </a:t>
            </a:r>
            <a:r>
              <a:rPr lang="ru-RU" sz="2400" dirty="0"/>
              <a:t>В ночь с 8 на </a:t>
            </a:r>
            <a:r>
              <a:rPr lang="ru-RU" sz="2400" b="1" dirty="0">
                <a:solidFill>
                  <a:srgbClr val="C00000"/>
                </a:solidFill>
              </a:rPr>
              <a:t>9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мая </a:t>
            </a:r>
            <a:r>
              <a:rPr lang="ru-RU" sz="2400" dirty="0"/>
              <a:t>в пригороде Берлина </a:t>
            </a:r>
            <a:r>
              <a:rPr lang="ru-RU" sz="2400" dirty="0" smtClean="0"/>
              <a:t>представители </a:t>
            </a:r>
            <a:r>
              <a:rPr lang="ru-RU" sz="2400" dirty="0"/>
              <a:t>немецкого главнокомандования </a:t>
            </a:r>
            <a:r>
              <a:rPr lang="ru-RU" sz="2400" dirty="0" smtClean="0"/>
              <a:t>подписывают </a:t>
            </a:r>
            <a:r>
              <a:rPr lang="ru-RU" sz="2800" b="1" dirty="0">
                <a:solidFill>
                  <a:srgbClr val="C00000"/>
                </a:solidFill>
              </a:rPr>
              <a:t>Акт о безоговорочной капитуляции </a:t>
            </a:r>
            <a:r>
              <a:rPr lang="ru-RU" sz="2800" b="1" dirty="0" smtClean="0">
                <a:solidFill>
                  <a:srgbClr val="C00000"/>
                </a:solidFill>
              </a:rPr>
              <a:t>Германии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pic>
        <p:nvPicPr>
          <p:cNvPr id="9220" name="Picture 4" descr="https://upload.wikimedia.org/wikipedia/commons/thumb/1/1b/ElbeDay1945_%28NARA_ww2-121%29.jpg/250px-ElbeDay1945_%28NARA_ww2-121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1628800"/>
            <a:ext cx="273714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71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Последней </a:t>
            </a:r>
            <a:r>
              <a:rPr lang="ru-RU" dirty="0"/>
              <a:t>операцией войны в Европе стало </a:t>
            </a:r>
            <a:r>
              <a:rPr lang="ru-RU" b="1" dirty="0"/>
              <a:t>освобождение </a:t>
            </a:r>
            <a:r>
              <a:rPr lang="ru-RU" b="1" dirty="0" smtClean="0"/>
              <a:t>Праги </a:t>
            </a:r>
            <a:r>
              <a:rPr lang="ru-RU" b="1" dirty="0">
                <a:solidFill>
                  <a:srgbClr val="C00000"/>
                </a:solidFill>
              </a:rPr>
              <a:t>9 мая 1945 </a:t>
            </a:r>
            <a:r>
              <a:rPr lang="ru-RU" b="1" dirty="0" smtClean="0">
                <a:solidFill>
                  <a:srgbClr val="C00000"/>
                </a:solidFill>
              </a:rPr>
              <a:t>г.</a:t>
            </a:r>
          </a:p>
          <a:p>
            <a:pPr marL="0" indent="0">
              <a:buNone/>
            </a:pPr>
            <a:r>
              <a:rPr lang="ru-RU" b="1" i="1" dirty="0"/>
              <a:t>	</a:t>
            </a:r>
            <a:r>
              <a:rPr lang="ru-RU" b="1" dirty="0" smtClean="0"/>
              <a:t>24 </a:t>
            </a:r>
            <a:r>
              <a:rPr lang="ru-RU" b="1" dirty="0"/>
              <a:t>июня 1945 г. </a:t>
            </a:r>
            <a:r>
              <a:rPr lang="ru-RU" dirty="0"/>
              <a:t>на Красной площади в Москве прошел </a:t>
            </a:r>
            <a:r>
              <a:rPr lang="ru-RU" b="1" dirty="0"/>
              <a:t>Парад Победы</a:t>
            </a:r>
            <a:r>
              <a:rPr lang="ru-RU" dirty="0"/>
              <a:t>. К подножию Мавзолея были брошены 200 знамен разгромленных частей </a:t>
            </a:r>
            <a:r>
              <a:rPr lang="ru-RU" dirty="0" smtClean="0"/>
              <a:t>вермахта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Завершение разгрома Германии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1" descr="0813a185ee5ebee77ee00b1d1e1e350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899" y="3717032"/>
            <a:ext cx="3782194" cy="245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3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59632"/>
            <a:ext cx="8136904" cy="5398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План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ОСВОБОЖДЕНИЕ БССР ОТ ГЕРМАНСКИХ ЗАХВАТЧИКОВ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Освобождение </a:t>
            </a:r>
            <a:r>
              <a:rPr lang="ru-RU" b="1" dirty="0">
                <a:solidFill>
                  <a:srgbClr val="C00000"/>
                </a:solidFill>
              </a:rPr>
              <a:t>Красной Армией территории СССР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3</a:t>
            </a:r>
            <a:r>
              <a:rPr lang="ru-RU" b="1" dirty="0">
                <a:solidFill>
                  <a:srgbClr val="C00000"/>
                </a:solidFill>
                <a:latin typeface="Cambria" panose="02040503050406030204" pitchFamily="18" charset="0"/>
              </a:rPr>
              <a:t>. </a:t>
            </a:r>
            <a:r>
              <a:rPr lang="ru-RU" b="1" dirty="0">
                <a:solidFill>
                  <a:srgbClr val="C00000"/>
                </a:solidFill>
              </a:rPr>
              <a:t>Освобождение </a:t>
            </a:r>
            <a:r>
              <a:rPr lang="ru-RU" b="1" dirty="0" smtClean="0">
                <a:solidFill>
                  <a:srgbClr val="C00000"/>
                </a:solidFill>
              </a:rPr>
              <a:t>европейских стран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4</a:t>
            </a:r>
            <a:r>
              <a:rPr lang="ru-RU" b="1" dirty="0">
                <a:solidFill>
                  <a:srgbClr val="C00000"/>
                </a:solidFill>
                <a:latin typeface="Cambria" panose="02040503050406030204" pitchFamily="18" charset="0"/>
              </a:rPr>
              <a:t>. </a:t>
            </a:r>
            <a:r>
              <a:rPr lang="ru-RU" b="1" dirty="0">
                <a:solidFill>
                  <a:srgbClr val="C00000"/>
                </a:solidFill>
              </a:rPr>
              <a:t>Открытие второго фронта в </a:t>
            </a:r>
            <a:r>
              <a:rPr lang="ru-RU" b="1" dirty="0" smtClean="0">
                <a:solidFill>
                  <a:srgbClr val="C00000"/>
                </a:solidFill>
              </a:rPr>
              <a:t>Европе</a:t>
            </a:r>
          </a:p>
          <a:p>
            <a:pPr marL="457200" indent="-457200">
              <a:buAutoNum type="arabicPeriod" startAt="5"/>
            </a:pPr>
            <a:r>
              <a:rPr lang="ru-RU" b="1" dirty="0" smtClean="0">
                <a:solidFill>
                  <a:srgbClr val="C00000"/>
                </a:solidFill>
              </a:rPr>
              <a:t>Крымская конференция</a:t>
            </a:r>
          </a:p>
          <a:p>
            <a:pPr marL="457200" indent="-457200">
              <a:buFont typeface="Arial" pitchFamily="34" charset="0"/>
              <a:buAutoNum type="arabicPeriod" startAt="5"/>
            </a:pPr>
            <a:r>
              <a:rPr lang="ru-RU" b="1" dirty="0">
                <a:solidFill>
                  <a:srgbClr val="C00000"/>
                </a:solidFill>
              </a:rPr>
              <a:t>Завершение разгрома Германии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7.  Поражение Японии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8.  Потсдамская конференция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9.  Образование ООН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1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Поражение Японии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9552" y="4216632"/>
            <a:ext cx="835292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Выполняя </a:t>
            </a:r>
            <a:r>
              <a:rPr lang="ru-RU" sz="2400" dirty="0" smtClean="0">
                <a:ea typeface="Times New Roman" pitchFamily="18" charset="0"/>
                <a:cs typeface="Arial" pitchFamily="34" charset="0"/>
              </a:rPr>
              <a:t>договоренность Крымской </a:t>
            </a:r>
            <a:r>
              <a:rPr lang="ru-RU" sz="2400" dirty="0">
                <a:ea typeface="Times New Roman" pitchFamily="18" charset="0"/>
                <a:cs typeface="Arial" pitchFamily="34" charset="0"/>
              </a:rPr>
              <a:t>(Ялтинской) конференции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СССР объявляет себя 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9 августа 1945 г.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состоянии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войны с Японией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algn="just" fontAlgn="base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Японская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Квантунская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ар­мия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Маньчжурии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была разбита в течение двух недель </a:t>
            </a:r>
          </a:p>
          <a:p>
            <a:r>
              <a:rPr lang="ru-RU" sz="2400" i="1" dirty="0" smtClean="0"/>
              <a:t>	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39" t="1703"/>
          <a:stretch/>
        </p:blipFill>
        <p:spPr bwMode="auto">
          <a:xfrm>
            <a:off x="971600" y="542844"/>
            <a:ext cx="4104456" cy="3673788"/>
          </a:xfrm>
          <a:prstGeom prst="rect">
            <a:avLst/>
          </a:prstGeom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233445"/>
            <a:ext cx="1440160" cy="268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82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Поражение Японии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83569" y="3635732"/>
            <a:ext cx="385242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lang="ru-RU" sz="2400" b="1" i="1" dirty="0" smtClean="0"/>
              <a:t>6 </a:t>
            </a:r>
            <a:r>
              <a:rPr lang="ru-RU" sz="2400" dirty="0" smtClean="0"/>
              <a:t>и</a:t>
            </a:r>
            <a:r>
              <a:rPr lang="ru-RU" sz="2400" b="1" dirty="0" smtClean="0"/>
              <a:t> </a:t>
            </a:r>
            <a:r>
              <a:rPr lang="ru-RU" sz="2400" b="1" i="1" dirty="0" smtClean="0"/>
              <a:t>9 августа 1945 г. </a:t>
            </a:r>
            <a:r>
              <a:rPr lang="ru-RU" sz="2400" dirty="0" smtClean="0"/>
              <a:t>США сбрасывают </a:t>
            </a:r>
            <a:r>
              <a:rPr lang="ru-RU" sz="2400" b="1" dirty="0" smtClean="0"/>
              <a:t>атомные бомбы на Хиросиму и Нагасаки – </a:t>
            </a:r>
            <a:r>
              <a:rPr lang="ru-RU" sz="2400" b="1" dirty="0" smtClean="0">
                <a:solidFill>
                  <a:srgbClr val="C00000"/>
                </a:solidFill>
              </a:rPr>
              <a:t>80 тыс. + 450 тыс. умерших…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Картинки по запросу бомбардировка нагаса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183" y="1412776"/>
            <a:ext cx="3854231" cy="218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st.pixanews.com/wp-content/uploads/2011/08/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94257"/>
            <a:ext cx="3526835" cy="356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86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Поражение Японии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10021" y="1074223"/>
            <a:ext cx="8011989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lang="ru-RU" sz="2400" dirty="0" smtClean="0"/>
              <a:t>Официальный </a:t>
            </a:r>
            <a:r>
              <a:rPr lang="ru-RU" sz="2400" b="1" dirty="0"/>
              <a:t>Акт о безоговорочной капитуляции Японии</a:t>
            </a:r>
            <a:r>
              <a:rPr lang="ru-RU" sz="2400" dirty="0"/>
              <a:t> </a:t>
            </a:r>
            <a:r>
              <a:rPr lang="ru-RU" sz="2400" dirty="0" smtClean="0"/>
              <a:t>подпи­сан </a:t>
            </a:r>
            <a:r>
              <a:rPr lang="ru-RU" sz="3200" b="1" dirty="0">
                <a:solidFill>
                  <a:srgbClr val="C00000"/>
                </a:solidFill>
              </a:rPr>
              <a:t>2 сентября 1945 г. </a:t>
            </a:r>
            <a:r>
              <a:rPr lang="ru-RU" sz="2400" dirty="0"/>
              <a:t>на борту американского линкора «Миссури» в Токийской </a:t>
            </a:r>
            <a:r>
              <a:rPr lang="ru-RU" sz="2400" dirty="0" smtClean="0"/>
              <a:t>бухте – </a:t>
            </a:r>
            <a:r>
              <a:rPr lang="ru-RU" sz="2400" dirty="0"/>
              <a:t> </a:t>
            </a:r>
            <a:r>
              <a:rPr lang="ru-RU" sz="2400" dirty="0" smtClean="0"/>
              <a:t>    	</a:t>
            </a:r>
            <a:r>
              <a:rPr lang="ru-RU" sz="3600" b="1" dirty="0" smtClean="0">
                <a:solidFill>
                  <a:srgbClr val="C00000"/>
                </a:solidFill>
              </a:rPr>
              <a:t>Вторая</a:t>
            </a:r>
          </a:p>
          <a:p>
            <a:pPr lvl="2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C00000"/>
                </a:solidFill>
              </a:rPr>
              <a:t>мировая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lvl="2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война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	закончилась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1" descr="11_01_01_b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719" y="2843937"/>
            <a:ext cx="3725283" cy="239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8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Потсдамская конференция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512" y="840787"/>
            <a:ext cx="604867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/>
              <a:t>	В </a:t>
            </a:r>
            <a:r>
              <a:rPr lang="ru-RU" sz="2400" b="1" dirty="0"/>
              <a:t>июле </a:t>
            </a:r>
            <a:r>
              <a:rPr lang="ru-RU" sz="2400" b="1" dirty="0" smtClean="0"/>
              <a:t>- </a:t>
            </a:r>
            <a:r>
              <a:rPr lang="ru-RU" sz="2400" b="1" dirty="0"/>
              <a:t>августе 1945 г</a:t>
            </a:r>
            <a:r>
              <a:rPr lang="ru-RU" sz="2400" dirty="0"/>
              <a:t>. в </a:t>
            </a:r>
            <a:r>
              <a:rPr lang="ru-RU" sz="2400" b="1" i="1" dirty="0"/>
              <a:t>Потсдаме </a:t>
            </a:r>
            <a:r>
              <a:rPr lang="ru-RU" sz="2400" dirty="0" smtClean="0"/>
              <a:t>- </a:t>
            </a:r>
            <a:r>
              <a:rPr lang="ru-RU" sz="2400" b="1" dirty="0"/>
              <a:t>конференция</a:t>
            </a:r>
            <a:r>
              <a:rPr lang="ru-RU" sz="2400" dirty="0"/>
              <a:t> руководителей победивших стран </a:t>
            </a:r>
            <a:r>
              <a:rPr lang="ru-RU" sz="2400" dirty="0" smtClean="0"/>
              <a:t>- </a:t>
            </a:r>
            <a:r>
              <a:rPr lang="ru-RU" sz="2400" dirty="0"/>
              <a:t>И. В. Сталина, Г. Трумэ­на, У. Черчилля (в ходе конференции его сменил </a:t>
            </a:r>
            <a:r>
              <a:rPr lang="ru-RU" sz="2400" dirty="0" smtClean="0"/>
              <a:t>К</a:t>
            </a:r>
            <a:r>
              <a:rPr lang="ru-RU" sz="2400" dirty="0"/>
              <a:t>. </a:t>
            </a:r>
            <a:r>
              <a:rPr lang="ru-RU" sz="2400" dirty="0" err="1"/>
              <a:t>Эттли</a:t>
            </a:r>
            <a:r>
              <a:rPr lang="ru-RU" sz="2400" dirty="0" smtClean="0"/>
              <a:t>).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По </a:t>
            </a:r>
            <a:r>
              <a:rPr lang="ru-RU" sz="2400" dirty="0"/>
              <a:t>главному вопросу </a:t>
            </a:r>
            <a:r>
              <a:rPr lang="ru-RU" sz="2400" dirty="0" smtClean="0"/>
              <a:t>- </a:t>
            </a:r>
            <a:r>
              <a:rPr lang="ru-RU" sz="2400" b="1" dirty="0"/>
              <a:t>германскому</a:t>
            </a:r>
            <a:r>
              <a:rPr lang="ru-RU" sz="2400" dirty="0"/>
              <a:t> </a:t>
            </a:r>
            <a:r>
              <a:rPr lang="ru-RU" sz="2400" b="1" dirty="0" smtClean="0"/>
              <a:t>подтверждены </a:t>
            </a:r>
            <a:r>
              <a:rPr lang="ru-RU" sz="2400" b="1" dirty="0"/>
              <a:t>решения Крымской (Ялтинской) </a:t>
            </a:r>
            <a:r>
              <a:rPr lang="ru-RU" sz="2400" b="1" dirty="0" smtClean="0"/>
              <a:t>конференции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b="1" i="1" dirty="0" smtClean="0"/>
              <a:t>денацификация, демократизация, декарте­лизация </a:t>
            </a:r>
            <a:r>
              <a:rPr lang="ru-RU" sz="2400" b="1" dirty="0"/>
              <a:t>и </a:t>
            </a:r>
            <a:r>
              <a:rPr lang="ru-RU" sz="2400" b="1" i="1" dirty="0" smtClean="0"/>
              <a:t>демилитаризация </a:t>
            </a:r>
            <a:r>
              <a:rPr lang="ru-RU" sz="2400" dirty="0" smtClean="0"/>
              <a:t>Германии) +  </a:t>
            </a:r>
            <a:r>
              <a:rPr lang="ru-RU" sz="2400" b="1" dirty="0" smtClean="0"/>
              <a:t>раздел на 4 зоны </a:t>
            </a:r>
            <a:r>
              <a:rPr lang="ru-RU" sz="2400" b="1" dirty="0"/>
              <a:t>оккупации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	</a:t>
            </a:r>
            <a:r>
              <a:rPr lang="ru-RU" sz="2400" b="1" dirty="0" smtClean="0"/>
              <a:t>Репарации </a:t>
            </a:r>
            <a:r>
              <a:rPr lang="ru-RU" sz="2400" dirty="0"/>
              <a:t>с Германии </a:t>
            </a:r>
            <a:r>
              <a:rPr lang="ru-RU" sz="2400" dirty="0" smtClean="0"/>
              <a:t>решено </a:t>
            </a:r>
            <a:r>
              <a:rPr lang="ru-RU" sz="2400" dirty="0"/>
              <a:t>получать </a:t>
            </a:r>
            <a:r>
              <a:rPr lang="ru-RU" sz="2400" b="1" dirty="0"/>
              <a:t>промышлен­ным оборудованием</a:t>
            </a:r>
            <a:r>
              <a:rPr lang="ru-RU" sz="2400" dirty="0"/>
              <a:t>, </a:t>
            </a:r>
            <a:r>
              <a:rPr lang="ru-RU" sz="2400" dirty="0" smtClean="0"/>
              <a:t>сырьем и </a:t>
            </a:r>
            <a:r>
              <a:rPr lang="ru-RU" sz="2400" dirty="0"/>
              <a:t>т. д. </a:t>
            </a:r>
            <a:r>
              <a:rPr lang="ru-RU" sz="2400" dirty="0" smtClean="0"/>
              <a:t>(50% - СССР)</a:t>
            </a:r>
            <a:endParaRPr lang="ru-RU" sz="2400" dirty="0"/>
          </a:p>
        </p:txBody>
      </p:sp>
      <p:pic>
        <p:nvPicPr>
          <p:cNvPr id="5" name="Рисунок 1" descr="besatzungszonen_ohne_tex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518" y="3140968"/>
            <a:ext cx="2953482" cy="333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12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Потсдамская конференция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75048" y="620688"/>
            <a:ext cx="856895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  </a:t>
            </a:r>
          </a:p>
          <a:p>
            <a:r>
              <a:rPr lang="ru-RU" sz="2400" dirty="0" smtClean="0"/>
              <a:t>	Окончательно решен </a:t>
            </a:r>
            <a:r>
              <a:rPr lang="ru-RU" sz="2400" b="1" dirty="0"/>
              <a:t>вопрос о Польше</a:t>
            </a:r>
            <a:r>
              <a:rPr lang="ru-RU" sz="2400" dirty="0"/>
              <a:t>. К </a:t>
            </a:r>
            <a:r>
              <a:rPr lang="ru-RU" sz="2400" b="1" dirty="0"/>
              <a:t>ее территории </a:t>
            </a:r>
            <a:r>
              <a:rPr lang="ru-RU" sz="2400" dirty="0"/>
              <a:t>присоединялись </a:t>
            </a:r>
            <a:r>
              <a:rPr lang="ru-RU" sz="2400" b="1" dirty="0"/>
              <a:t>часть </a:t>
            </a:r>
            <a:r>
              <a:rPr lang="ru-RU" sz="2400" b="1" dirty="0" smtClean="0"/>
              <a:t>Вост. </a:t>
            </a:r>
            <a:r>
              <a:rPr lang="ru-RU" sz="2400" b="1" dirty="0"/>
              <a:t>Пруссии</a:t>
            </a:r>
            <a:r>
              <a:rPr lang="ru-RU" sz="2400" dirty="0"/>
              <a:t> и земли по рекам Одер и </a:t>
            </a:r>
            <a:r>
              <a:rPr lang="ru-RU" sz="2400" dirty="0" err="1"/>
              <a:t>Нейсе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	</a:t>
            </a:r>
            <a:r>
              <a:rPr lang="ru-RU" sz="2400" b="1" dirty="0" smtClean="0"/>
              <a:t>Другая </a:t>
            </a:r>
            <a:r>
              <a:rPr lang="ru-RU" sz="2400" b="1" dirty="0"/>
              <a:t>часть </a:t>
            </a:r>
            <a:r>
              <a:rPr lang="ru-RU" sz="2400" b="1" dirty="0" smtClean="0"/>
              <a:t>Вост. </a:t>
            </a:r>
            <a:r>
              <a:rPr lang="ru-RU" sz="2400" b="1" dirty="0"/>
              <a:t>Пруссии с городом Кенигсбергом (с 1946 г</a:t>
            </a:r>
            <a:r>
              <a:rPr lang="ru-RU" sz="2400" b="1" dirty="0" smtClean="0"/>
              <a:t>.- </a:t>
            </a:r>
            <a:r>
              <a:rPr lang="ru-RU" sz="2400" b="1" dirty="0"/>
              <a:t>Калининград) вошла в состав </a:t>
            </a:r>
            <a:r>
              <a:rPr lang="ru-RU" sz="2400" b="1" dirty="0" smtClean="0"/>
              <a:t>СССР </a:t>
            </a:r>
          </a:p>
          <a:p>
            <a:r>
              <a:rPr lang="ru-RU" sz="2400" b="1" dirty="0"/>
              <a:t>	</a:t>
            </a:r>
            <a:endParaRPr lang="ru-RU" sz="2400" dirty="0"/>
          </a:p>
          <a:p>
            <a:pPr fontAlgn="t"/>
            <a:endParaRPr lang="ru-RU" sz="2400" dirty="0"/>
          </a:p>
        </p:txBody>
      </p:sp>
      <p:pic>
        <p:nvPicPr>
          <p:cNvPr id="12290" name="Picture 2" descr="http://www.by-time.ru/upload/iblock/98d/map_of_poland_o1945f_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4392488" cy="365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32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Потсдамская конференция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23528" y="3212976"/>
            <a:ext cx="884143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  </a:t>
            </a:r>
          </a:p>
          <a:p>
            <a:r>
              <a:rPr lang="ru-RU" sz="2400" dirty="0" smtClean="0"/>
              <a:t>	Конференция </a:t>
            </a:r>
            <a:r>
              <a:rPr lang="ru-RU" sz="2400" b="1" dirty="0"/>
              <a:t>создала </a:t>
            </a:r>
            <a:r>
              <a:rPr lang="ru-RU" sz="2400" b="1" i="1" dirty="0"/>
              <a:t>Между­народный военный трибунал </a:t>
            </a:r>
            <a:r>
              <a:rPr lang="ru-RU" sz="2400" dirty="0"/>
              <a:t>из юристов СССР, США, Великобри­тании и Франции для проведения суда над нацистскими военными </a:t>
            </a:r>
            <a:r>
              <a:rPr lang="ru-RU" sz="2400" dirty="0" smtClean="0"/>
              <a:t>пре­ступниками, который начал </a:t>
            </a:r>
            <a:r>
              <a:rPr lang="ru-RU" sz="2400" dirty="0"/>
              <a:t>свою работу </a:t>
            </a:r>
            <a:r>
              <a:rPr lang="ru-RU" sz="2400" b="1" dirty="0"/>
              <a:t>осенью 1945</a:t>
            </a:r>
            <a:r>
              <a:rPr lang="ru-RU" sz="2400" dirty="0"/>
              <a:t> г. </a:t>
            </a:r>
            <a:r>
              <a:rPr lang="ru-RU" sz="2400" b="1" dirty="0"/>
              <a:t>в </a:t>
            </a:r>
            <a:r>
              <a:rPr lang="ru-RU" sz="2400" b="1" i="1" dirty="0"/>
              <a:t>Нюрнберге </a:t>
            </a:r>
            <a:r>
              <a:rPr lang="ru-RU" sz="2400" dirty="0"/>
              <a:t>и про­должался почти </a:t>
            </a:r>
            <a:r>
              <a:rPr lang="ru-RU" sz="2400" b="1" dirty="0"/>
              <a:t>год.</a:t>
            </a:r>
            <a:r>
              <a:rPr lang="ru-RU" sz="2400" dirty="0"/>
              <a:t> Трибунал </a:t>
            </a:r>
            <a:r>
              <a:rPr lang="ru-RU" sz="2400" dirty="0" smtClean="0"/>
              <a:t>осу­дил 12 </a:t>
            </a:r>
            <a:r>
              <a:rPr lang="ru-RU" sz="2400" dirty="0"/>
              <a:t>фашистских руководителей </a:t>
            </a:r>
            <a:r>
              <a:rPr lang="ru-RU" sz="2400" dirty="0" smtClean="0"/>
              <a:t>к </a:t>
            </a:r>
            <a:r>
              <a:rPr lang="ru-RU" sz="2400" dirty="0"/>
              <a:t>смертной </a:t>
            </a:r>
            <a:r>
              <a:rPr lang="ru-RU" sz="2400" dirty="0" smtClean="0"/>
              <a:t>казни.</a:t>
            </a:r>
          </a:p>
          <a:p>
            <a:pPr lvl="0"/>
            <a:r>
              <a:rPr lang="ru-RU" sz="2400" dirty="0"/>
              <a:t>	</a:t>
            </a:r>
            <a:r>
              <a:rPr lang="ru-RU" sz="2400" dirty="0" smtClean="0"/>
              <a:t>В Японии также состоялся </a:t>
            </a:r>
            <a:r>
              <a:rPr lang="ru-RU" sz="2400" dirty="0"/>
              <a:t>суд над военными преступниками </a:t>
            </a:r>
            <a:r>
              <a:rPr lang="ru-RU" sz="2400" dirty="0" smtClean="0"/>
              <a:t>- </a:t>
            </a:r>
            <a:r>
              <a:rPr lang="ru-RU" sz="2400" b="1" i="1" dirty="0"/>
              <a:t>Токий­ский международный </a:t>
            </a:r>
            <a:r>
              <a:rPr lang="ru-RU" sz="2400" b="1" i="1" dirty="0" smtClean="0"/>
              <a:t>трибунал</a:t>
            </a:r>
            <a:endParaRPr lang="ru-RU" sz="2400" dirty="0"/>
          </a:p>
          <a:p>
            <a:endParaRPr lang="ru-RU" sz="2400" dirty="0"/>
          </a:p>
          <a:p>
            <a:pPr fontAlgn="t"/>
            <a:endParaRPr lang="ru-RU" sz="2400" dirty="0"/>
          </a:p>
        </p:txBody>
      </p:sp>
      <p:pic>
        <p:nvPicPr>
          <p:cNvPr id="11266" name="Picture 2" descr="http://genproc.gov.ru/img/nunberg_big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764" y="692696"/>
            <a:ext cx="4170758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ООН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06844" y="57399"/>
            <a:ext cx="828092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  </a:t>
            </a:r>
          </a:p>
          <a:p>
            <a:r>
              <a:rPr lang="ru-RU" sz="2400" dirty="0" smtClean="0"/>
              <a:t>	Накануне </a:t>
            </a:r>
            <a:r>
              <a:rPr lang="ru-RU" sz="2400" dirty="0"/>
              <a:t>Потсдамской конфе­ренции </a:t>
            </a:r>
            <a:r>
              <a:rPr lang="ru-RU" sz="2400" b="1" dirty="0"/>
              <a:t>в </a:t>
            </a:r>
            <a:r>
              <a:rPr lang="ru-RU" sz="2400" b="1" i="1" dirty="0"/>
              <a:t>Сан-Франциско </a:t>
            </a:r>
            <a:r>
              <a:rPr lang="ru-RU" sz="2400" dirty="0"/>
              <a:t>(США) завершила свою работу </a:t>
            </a:r>
            <a:r>
              <a:rPr lang="ru-RU" sz="2400" b="1" dirty="0"/>
              <a:t>конференция </a:t>
            </a:r>
            <a:r>
              <a:rPr lang="ru-RU" sz="2400" dirty="0"/>
              <a:t>50 го­сударств, воевавших против Германии и ее союзников. Она приняла решение о создании </a:t>
            </a:r>
            <a:r>
              <a:rPr lang="ru-RU" sz="2400" b="1" dirty="0"/>
              <a:t>Организации Объединенных Наций </a:t>
            </a:r>
            <a:r>
              <a:rPr lang="ru-RU" sz="2400" dirty="0"/>
              <a:t>(ООН) и одобрила ее Устав (26 июня), который вступил в силу </a:t>
            </a:r>
            <a:r>
              <a:rPr lang="ru-RU" sz="2400" b="1" dirty="0"/>
              <a:t>24 ок­тября 1945 г. </a:t>
            </a:r>
            <a:endParaRPr lang="ru-RU" sz="2400" b="1" dirty="0" smtClean="0"/>
          </a:p>
          <a:p>
            <a:r>
              <a:rPr lang="ru-RU" sz="2400" dirty="0" smtClean="0"/>
              <a:t>	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	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В </a:t>
            </a:r>
            <a:r>
              <a:rPr lang="ru-RU" sz="2400" dirty="0"/>
              <a:t>Уставе ООН говорилось, что организация создана с целью</a:t>
            </a:r>
            <a:r>
              <a:rPr lang="ru-RU" sz="2400" b="1" dirty="0"/>
              <a:t> «защитить будущие поко­ления от ужасов войны</a:t>
            </a:r>
            <a:r>
              <a:rPr lang="ru-RU" sz="2400" b="1" dirty="0" smtClean="0"/>
              <a:t>». </a:t>
            </a:r>
          </a:p>
          <a:p>
            <a:r>
              <a:rPr lang="ru-RU" sz="2400" dirty="0" smtClean="0"/>
              <a:t>	Вместе </a:t>
            </a:r>
            <a:r>
              <a:rPr lang="ru-RU" sz="2400" dirty="0"/>
              <a:t>с делегацией СССР в основании ООН учас­твовали делегации </a:t>
            </a:r>
            <a:r>
              <a:rPr lang="ru-RU" sz="2400" b="1" dirty="0"/>
              <a:t>Беларуси</a:t>
            </a:r>
            <a:r>
              <a:rPr lang="ru-RU" sz="2400" dirty="0"/>
              <a:t> и </a:t>
            </a:r>
            <a:r>
              <a:rPr lang="ru-RU" sz="2400" dirty="0" smtClean="0"/>
              <a:t>Украины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130" y="2834251"/>
            <a:ext cx="2404292" cy="160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9713" y="2852936"/>
            <a:ext cx="26765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30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ООН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7678" y="728703"/>
            <a:ext cx="6096322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/>
              <a:t>  </a:t>
            </a:r>
            <a:r>
              <a:rPr lang="ru-RU" sz="2400" b="1" dirty="0" smtClean="0"/>
              <a:t>	Громыко Андрей Андреевич </a:t>
            </a:r>
          </a:p>
          <a:p>
            <a:r>
              <a:rPr lang="ru-RU" sz="2200" dirty="0" smtClean="0"/>
              <a:t>(1909-1989) – советский дипломат и государственный деятель, род. в д. Старые </a:t>
            </a:r>
            <a:r>
              <a:rPr lang="ru-RU" sz="2200" dirty="0" err="1" smtClean="0"/>
              <a:t>Громыки</a:t>
            </a:r>
            <a:r>
              <a:rPr lang="ru-RU" sz="2200" dirty="0" smtClean="0"/>
              <a:t> (Гомельская обл.). Участвовал в подготовке </a:t>
            </a:r>
            <a:r>
              <a:rPr lang="ru-RU" sz="2200" b="1" dirty="0" smtClean="0"/>
              <a:t>Тегеранской,  Потсдамской и Ялтинской конференций</a:t>
            </a:r>
            <a:r>
              <a:rPr lang="ru-RU" sz="2200" dirty="0" smtClean="0"/>
              <a:t>, </a:t>
            </a:r>
            <a:r>
              <a:rPr lang="ru-RU" sz="2200" dirty="0"/>
              <a:t>в двух последних </a:t>
            </a:r>
            <a:r>
              <a:rPr lang="ru-RU" sz="2200" dirty="0" smtClean="0"/>
              <a:t> принимал участие. </a:t>
            </a:r>
            <a:r>
              <a:rPr lang="ru-RU" sz="2200" b="1" dirty="0"/>
              <a:t>Р</a:t>
            </a:r>
            <a:r>
              <a:rPr lang="ru-RU" sz="2200" b="1" dirty="0" smtClean="0"/>
              <a:t>уководил </a:t>
            </a:r>
            <a:r>
              <a:rPr lang="ru-RU" sz="2200" b="1" dirty="0"/>
              <a:t>делегацией, подписавшей Устав ООН от имени </a:t>
            </a:r>
            <a:r>
              <a:rPr lang="ru-RU" sz="2200" b="1" dirty="0" smtClean="0"/>
              <a:t>СССР</a:t>
            </a:r>
            <a:r>
              <a:rPr lang="ru-RU" sz="2200" b="1" dirty="0"/>
              <a:t> </a:t>
            </a:r>
            <a:r>
              <a:rPr lang="ru-RU" sz="2200" dirty="0" smtClean="0"/>
              <a:t>на </a:t>
            </a:r>
            <a:r>
              <a:rPr lang="ru-RU" sz="2200" dirty="0"/>
              <a:t>конференции в </a:t>
            </a:r>
            <a:r>
              <a:rPr lang="ru-RU" sz="2200" dirty="0" smtClean="0"/>
              <a:t>Сан-Франциско. </a:t>
            </a:r>
            <a:r>
              <a:rPr lang="ru-RU" sz="2200" dirty="0"/>
              <a:t>На посту </a:t>
            </a:r>
            <a:r>
              <a:rPr lang="ru-RU" sz="2200" b="1" dirty="0"/>
              <a:t>лидера советской дипломатии</a:t>
            </a:r>
            <a:r>
              <a:rPr lang="ru-RU" sz="2200" dirty="0"/>
              <a:t> находился 28 лет, что является рекордом для СССР и России. В марте 1985 года </a:t>
            </a:r>
            <a:r>
              <a:rPr lang="ru-RU" sz="2200" dirty="0" smtClean="0"/>
              <a:t>выдвинул кандидатуру</a:t>
            </a:r>
          </a:p>
          <a:p>
            <a:r>
              <a:rPr lang="ru-RU" sz="2200" dirty="0" smtClean="0"/>
              <a:t>М</a:t>
            </a:r>
            <a:r>
              <a:rPr lang="ru-RU" sz="2200" dirty="0"/>
              <a:t>. С. Горбачёва на должность руководителя </a:t>
            </a:r>
            <a:r>
              <a:rPr lang="ru-RU" sz="2200" dirty="0" smtClean="0"/>
              <a:t>КПСС. </a:t>
            </a:r>
            <a:r>
              <a:rPr lang="ru-RU" sz="2200" dirty="0"/>
              <a:t>Завершил политическую карьеру в 1988 году на посту </a:t>
            </a:r>
            <a:r>
              <a:rPr lang="ru-RU" sz="2200" b="1" dirty="0"/>
              <a:t>Председателя Президиума Верховного Совета СССР</a:t>
            </a:r>
            <a:r>
              <a:rPr lang="ru-RU" sz="2200" dirty="0"/>
              <a:t> — формального главы советского </a:t>
            </a:r>
            <a:r>
              <a:rPr lang="ru-RU" sz="2200" dirty="0" smtClean="0"/>
              <a:t>государства</a:t>
            </a:r>
            <a:endParaRPr lang="ru-RU" sz="2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505" t="13308" r="3423" b="9109"/>
          <a:stretch/>
        </p:blipFill>
        <p:spPr bwMode="auto">
          <a:xfrm>
            <a:off x="216442" y="852630"/>
            <a:ext cx="2724150" cy="360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5037" y="4653136"/>
            <a:ext cx="1750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«Мистер Нет»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088458"/>
            <a:ext cx="27241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«</a:t>
            </a:r>
            <a:r>
              <a:rPr lang="ru-RU" sz="2000" i="1" dirty="0"/>
              <a:t>Лучше 10 лет переговоров, </a:t>
            </a:r>
            <a:endParaRPr lang="ru-RU" sz="2000" i="1" dirty="0" smtClean="0"/>
          </a:p>
          <a:p>
            <a:r>
              <a:rPr lang="ru-RU" sz="2000" i="1" dirty="0" smtClean="0"/>
              <a:t>чем </a:t>
            </a:r>
            <a:r>
              <a:rPr lang="ru-RU" sz="2000" i="1" dirty="0"/>
              <a:t>один </a:t>
            </a:r>
            <a:r>
              <a:rPr lang="ru-RU" sz="2000" i="1" dirty="0" smtClean="0"/>
              <a:t>день войны</a:t>
            </a:r>
            <a:r>
              <a:rPr lang="ru-RU" sz="2000" i="1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15421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544911"/>
            <a:ext cx="4139953" cy="3886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b="1" dirty="0"/>
              <a:t>январе </a:t>
            </a:r>
            <a:r>
              <a:rPr lang="ru-RU" b="1" dirty="0" smtClean="0"/>
              <a:t>– феврале 1944 г. снята </a:t>
            </a:r>
            <a:r>
              <a:rPr lang="ru-RU" b="1" dirty="0"/>
              <a:t>блокада Ленинграда</a:t>
            </a:r>
            <a:r>
              <a:rPr lang="ru-RU" dirty="0"/>
              <a:t>, нанесено серьезное по­ражение противнику в Правобережной Украине. В мае </a:t>
            </a:r>
            <a:r>
              <a:rPr lang="ru-RU" b="1" dirty="0" smtClean="0"/>
              <a:t>освобожден Крым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Освобождение Красной Армией территории СССР </a:t>
            </a:r>
          </a:p>
        </p:txBody>
      </p:sp>
      <p:pic>
        <p:nvPicPr>
          <p:cNvPr id="1028" name="Picture 4" descr="http://www.otvoyna.ru/pic/du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52" r="5136"/>
          <a:stretch/>
        </p:blipFill>
        <p:spPr bwMode="auto">
          <a:xfrm>
            <a:off x="419100" y="1700808"/>
            <a:ext cx="390525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at.mil.ru/files/morf/krimskaya_5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45" r="3746"/>
          <a:stretch/>
        </p:blipFill>
        <p:spPr bwMode="auto">
          <a:xfrm>
            <a:off x="5074096" y="3933056"/>
            <a:ext cx="3026296" cy="258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55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96944" cy="990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4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pic>
        <p:nvPicPr>
          <p:cNvPr id="3074" name="Picture 2" descr="OperationBagrationGam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3068960"/>
            <a:ext cx="3040119" cy="257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1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7300" y="696035"/>
            <a:ext cx="5364088" cy="613399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	</a:t>
            </a:r>
            <a:r>
              <a:rPr lang="ru-RU" sz="2600" dirty="0" smtClean="0"/>
              <a:t>Разгром гитлеровцев на </a:t>
            </a:r>
            <a:r>
              <a:rPr lang="ru-RU" sz="2600" dirty="0"/>
              <a:t>Курской дуге </a:t>
            </a:r>
            <a:r>
              <a:rPr lang="ru-RU" sz="2600" dirty="0" smtClean="0"/>
              <a:t>создали </a:t>
            </a:r>
            <a:r>
              <a:rPr lang="ru-RU" sz="2600" dirty="0"/>
              <a:t>условия для </a:t>
            </a:r>
            <a:r>
              <a:rPr lang="ru-RU" sz="2600" b="1" dirty="0" smtClean="0"/>
              <a:t>начала </a:t>
            </a:r>
            <a:r>
              <a:rPr lang="ru-RU" sz="2600" b="1" dirty="0"/>
              <a:t>освобождения </a:t>
            </a:r>
            <a:r>
              <a:rPr lang="ru-RU" sz="2600" dirty="0" smtClean="0"/>
              <a:t>Беларуси.</a:t>
            </a:r>
            <a:endParaRPr lang="ru-RU" sz="26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	</a:t>
            </a:r>
            <a:r>
              <a:rPr lang="ru-RU" sz="2600" b="1" dirty="0" smtClean="0"/>
              <a:t>23 </a:t>
            </a:r>
            <a:r>
              <a:rPr lang="ru-RU" sz="2600" b="1" dirty="0"/>
              <a:t>сентября 1943 г</a:t>
            </a:r>
            <a:r>
              <a:rPr lang="ru-RU" sz="2600" dirty="0"/>
              <a:t>. </a:t>
            </a:r>
            <a:r>
              <a:rPr lang="ru-RU" sz="2600" dirty="0" smtClean="0"/>
              <a:t>освобожден </a:t>
            </a:r>
            <a:r>
              <a:rPr lang="ru-RU" sz="2600" b="1" dirty="0"/>
              <a:t>первый </a:t>
            </a:r>
            <a:r>
              <a:rPr lang="ru-RU" sz="2600" b="1" dirty="0" smtClean="0"/>
              <a:t>райцентр Комарин, </a:t>
            </a:r>
            <a:r>
              <a:rPr lang="ru-RU" sz="2600" b="1" i="1" dirty="0" smtClean="0"/>
              <a:t>Хотимск (26 сентября)</a:t>
            </a:r>
            <a:r>
              <a:rPr lang="ru-RU" sz="2600" dirty="0" smtClean="0"/>
              <a:t>, </a:t>
            </a:r>
            <a:r>
              <a:rPr lang="ru-RU" sz="2600" dirty="0"/>
              <a:t>Мстиславль, Кричев, </a:t>
            </a:r>
            <a:r>
              <a:rPr lang="ru-RU" sz="2600" dirty="0" smtClean="0"/>
              <a:t>Чериков, Краснополье, </a:t>
            </a:r>
            <a:r>
              <a:rPr lang="ru-RU" sz="2600" b="1" dirty="0" smtClean="0"/>
              <a:t>Речица - 18 ноября</a:t>
            </a:r>
            <a:r>
              <a:rPr lang="ru-RU" sz="2600" dirty="0" smtClean="0"/>
              <a:t>).</a:t>
            </a:r>
            <a:endParaRPr lang="ru-RU" sz="2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	26 </a:t>
            </a:r>
            <a:r>
              <a:rPr lang="ru-RU" sz="2600" dirty="0"/>
              <a:t>ноября 1943 г. </a:t>
            </a:r>
            <a:r>
              <a:rPr lang="ru-RU" sz="2600" dirty="0" smtClean="0"/>
              <a:t>освобожден </a:t>
            </a:r>
            <a:r>
              <a:rPr lang="ru-RU" sz="2600" dirty="0"/>
              <a:t>первый областной центр </a:t>
            </a:r>
            <a:r>
              <a:rPr lang="ru-RU" sz="2600" b="1" dirty="0"/>
              <a:t>Гомель,</a:t>
            </a:r>
            <a:r>
              <a:rPr lang="ru-RU" sz="2600" dirty="0"/>
              <a:t> куда сразу же переехали ЦК КП(б)Б, правительство </a:t>
            </a:r>
            <a:r>
              <a:rPr lang="ru-RU" sz="2600" dirty="0" smtClean="0"/>
              <a:t>республики.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	Всего </a:t>
            </a:r>
            <a:r>
              <a:rPr lang="ru-RU" sz="2600" b="1" dirty="0" smtClean="0"/>
              <a:t>осенью - </a:t>
            </a:r>
            <a:r>
              <a:rPr lang="ru-RU" sz="2600" b="1" dirty="0"/>
              <a:t>зимой </a:t>
            </a:r>
            <a:r>
              <a:rPr lang="ru-RU" sz="2600" b="1" dirty="0" smtClean="0"/>
              <a:t>1943-1944 </a:t>
            </a:r>
            <a:r>
              <a:rPr lang="ru-RU" sz="2600" dirty="0"/>
              <a:t>гг. полностью или частично были освобождены </a:t>
            </a:r>
            <a:r>
              <a:rPr lang="ru-RU" sz="2600" b="1" dirty="0"/>
              <a:t>36 районов Беларуси, 36 районных и 2 областных центра — Гомель и </a:t>
            </a:r>
            <a:r>
              <a:rPr lang="ru-RU" sz="2600" b="1" dirty="0" smtClean="0"/>
              <a:t>Мозырь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pic>
        <p:nvPicPr>
          <p:cNvPr id="5" name="Picture 7" descr="Освобождение Беларуси 1943 год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202"/>
          <a:stretch/>
        </p:blipFill>
        <p:spPr>
          <a:xfrm>
            <a:off x="0" y="980728"/>
            <a:ext cx="3753403" cy="5184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38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4268" y="802432"/>
            <a:ext cx="4828252" cy="60555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Участвовали </a:t>
            </a:r>
            <a:r>
              <a:rPr lang="ru-RU" dirty="0"/>
              <a:t>армии четырех фронтов</a:t>
            </a:r>
            <a:r>
              <a:rPr lang="ru-RU" dirty="0" smtClean="0"/>
              <a:t>: </a:t>
            </a:r>
            <a:r>
              <a:rPr lang="ru-RU" b="1" dirty="0" smtClean="0"/>
              <a:t>1-го </a:t>
            </a:r>
            <a:r>
              <a:rPr lang="ru-RU" b="1" dirty="0"/>
              <a:t>Белорусского </a:t>
            </a:r>
            <a:r>
              <a:rPr lang="ru-RU" b="1" dirty="0" smtClean="0"/>
              <a:t>(К. Рокоссовский</a:t>
            </a:r>
            <a:r>
              <a:rPr lang="ru-RU" b="1" dirty="0"/>
              <a:t>), 2-го Белорусского </a:t>
            </a:r>
            <a:r>
              <a:rPr lang="ru-RU" b="1" dirty="0" smtClean="0"/>
              <a:t>(Г</a:t>
            </a:r>
            <a:r>
              <a:rPr lang="ru-RU" b="1" dirty="0"/>
              <a:t>. </a:t>
            </a:r>
            <a:r>
              <a:rPr lang="ru-RU" b="1" dirty="0" smtClean="0"/>
              <a:t>Захаров), 3-го Белорусского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(И</a:t>
            </a:r>
            <a:r>
              <a:rPr lang="ru-RU" b="1" dirty="0"/>
              <a:t>. Черняховский), </a:t>
            </a:r>
            <a:r>
              <a:rPr lang="ru-RU" b="1" dirty="0" smtClean="0"/>
              <a:t>1-го </a:t>
            </a:r>
            <a:r>
              <a:rPr lang="ru-RU" b="1" dirty="0"/>
              <a:t>Прибалтийского (</a:t>
            </a:r>
            <a:r>
              <a:rPr lang="ru-RU" b="1" dirty="0" err="1"/>
              <a:t>И.Баграмян</a:t>
            </a:r>
            <a:r>
              <a:rPr lang="ru-RU" b="1" dirty="0" smtClean="0"/>
              <a:t>), </a:t>
            </a:r>
            <a:r>
              <a:rPr lang="ru-RU" dirty="0" smtClean="0"/>
              <a:t>силы </a:t>
            </a:r>
            <a:r>
              <a:rPr lang="ru-RU" dirty="0"/>
              <a:t>Днепровской военной флотилии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Действия </a:t>
            </a:r>
            <a:r>
              <a:rPr lang="ru-RU" b="1" dirty="0" smtClean="0"/>
              <a:t>координировали</a:t>
            </a:r>
            <a:r>
              <a:rPr lang="ru-RU" dirty="0" smtClean="0"/>
              <a:t> </a:t>
            </a:r>
            <a:r>
              <a:rPr lang="ru-RU" dirty="0"/>
              <a:t>представители Ставки Верховного Главнокомандования Маршалы Советского </a:t>
            </a:r>
            <a:r>
              <a:rPr lang="ru-RU" dirty="0" smtClean="0"/>
              <a:t>Союза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Г</a:t>
            </a:r>
            <a:r>
              <a:rPr lang="ru-RU" b="1" dirty="0"/>
              <a:t>. Жуков</a:t>
            </a:r>
            <a:r>
              <a:rPr lang="ru-RU" dirty="0"/>
              <a:t> и </a:t>
            </a:r>
            <a:r>
              <a:rPr lang="ru-RU" b="1" dirty="0"/>
              <a:t>А. </a:t>
            </a:r>
            <a:r>
              <a:rPr lang="ru-RU" b="1" dirty="0" smtClean="0"/>
              <a:t>Василевский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pic>
        <p:nvPicPr>
          <p:cNvPr id="1026" name="Picture 2" descr="http://botan.cc/uchebnik/istoriya/10/by001/img/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" y="1268759"/>
            <a:ext cx="4372583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761168" y="358938"/>
            <a:ext cx="7560840" cy="66139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Операция «Багратион</a:t>
            </a:r>
            <a:r>
              <a:rPr lang="ru-RU" dirty="0" smtClean="0">
                <a:solidFill>
                  <a:srgbClr val="C00000"/>
                </a:solidFill>
              </a:rPr>
              <a:t>» </a:t>
            </a:r>
            <a:r>
              <a:rPr lang="ru-RU" b="1" dirty="0" smtClean="0">
                <a:solidFill>
                  <a:srgbClr val="C00000"/>
                </a:solidFill>
              </a:rPr>
              <a:t>(23 июня - 29 августа 1944 г.)</a:t>
            </a:r>
          </a:p>
        </p:txBody>
      </p:sp>
    </p:spTree>
    <p:extLst>
      <p:ext uri="{BB962C8B-B14F-4D97-AF65-F5344CB8AC3E}">
        <p14:creationId xmlns:p14="http://schemas.microsoft.com/office/powerpoint/2010/main" val="53347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61168" y="358938"/>
            <a:ext cx="7560840" cy="66139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Операция «Багратион</a:t>
            </a:r>
            <a:r>
              <a:rPr lang="ru-RU" dirty="0" smtClean="0">
                <a:solidFill>
                  <a:srgbClr val="C00000"/>
                </a:solidFill>
              </a:rPr>
              <a:t>» </a:t>
            </a:r>
            <a:r>
              <a:rPr lang="ru-RU" b="1" dirty="0" smtClean="0">
                <a:solidFill>
                  <a:srgbClr val="C00000"/>
                </a:solidFill>
              </a:rPr>
              <a:t>(23 июня - 29 августа 1944 г.)</a:t>
            </a:r>
          </a:p>
        </p:txBody>
      </p:sp>
      <p:graphicFrame>
        <p:nvGraphicFramePr>
          <p:cNvPr id="6" name="Group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316349"/>
              </p:ext>
            </p:extLst>
          </p:nvPr>
        </p:nvGraphicFramePr>
        <p:xfrm>
          <a:off x="541088" y="1412776"/>
          <a:ext cx="8001000" cy="4496903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452562"/>
                <a:gridCol w="1439863"/>
                <a:gridCol w="1908175"/>
              </a:tblGrid>
              <a:tr h="142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be-BY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Личный состав, млн.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Танков, тыс.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Орудий, тыс.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Самолетов, тыс.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</a:rPr>
                        <a:t>Красная Армия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2,4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36,4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1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Verdana" pitchFamily="34" charset="0"/>
                        </a:rPr>
                        <a:t>Вермахт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1,35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06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868" y="692696"/>
            <a:ext cx="8275612" cy="208823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600" dirty="0" smtClean="0"/>
              <a:t>26 </a:t>
            </a:r>
            <a:r>
              <a:rPr lang="ru-RU" sz="2600" dirty="0"/>
              <a:t>июня 1944 г. </a:t>
            </a:r>
            <a:r>
              <a:rPr lang="ru-RU" sz="2600" dirty="0" smtClean="0"/>
              <a:t>был </a:t>
            </a:r>
            <a:r>
              <a:rPr lang="ru-RU" sz="2600" dirty="0"/>
              <a:t>освобожден </a:t>
            </a:r>
            <a:r>
              <a:rPr lang="ru-RU" sz="2600" dirty="0" smtClean="0"/>
              <a:t>Витебск.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/>
              <a:t>	3 </a:t>
            </a:r>
            <a:r>
              <a:rPr lang="ru-RU" sz="2600" b="1" dirty="0"/>
              <a:t>июля 1944 г. </a:t>
            </a:r>
            <a:r>
              <a:rPr lang="ru-RU" sz="2600" b="1" dirty="0" smtClean="0"/>
              <a:t>- </a:t>
            </a:r>
            <a:r>
              <a:rPr lang="ru-RU" sz="2600" b="1" dirty="0"/>
              <a:t>Минск</a:t>
            </a:r>
            <a:r>
              <a:rPr lang="ru-RU" sz="2600" dirty="0"/>
              <a:t>. </a:t>
            </a:r>
            <a:r>
              <a:rPr lang="ru-RU" sz="2600" b="1" dirty="0"/>
              <a:t>Первым</a:t>
            </a:r>
            <a:r>
              <a:rPr lang="ru-RU" sz="2600" dirty="0"/>
              <a:t> в белорусскую столицу </a:t>
            </a:r>
            <a:r>
              <a:rPr lang="ru-RU" sz="2600" b="1" dirty="0"/>
              <a:t>ворвался танк </a:t>
            </a:r>
            <a:r>
              <a:rPr lang="ru-RU" sz="2600" dirty="0"/>
              <a:t>младшего лейтенанта </a:t>
            </a:r>
            <a:r>
              <a:rPr lang="ru-RU" sz="2600" b="1" dirty="0"/>
              <a:t>Д. </a:t>
            </a:r>
            <a:r>
              <a:rPr lang="ru-RU" sz="2600" b="1" dirty="0" err="1" smtClean="0"/>
              <a:t>Фроликова</a:t>
            </a:r>
            <a:r>
              <a:rPr lang="ru-RU" sz="2600" dirty="0" smtClean="0"/>
              <a:t>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smtClean="0"/>
              <a:t>	На </a:t>
            </a:r>
            <a:r>
              <a:rPr lang="ru-RU" sz="2600" dirty="0"/>
              <a:t>восток от Минска в «котел» попала 105-тысячная группировка германских </a:t>
            </a:r>
            <a:r>
              <a:rPr lang="ru-RU" sz="2600" dirty="0" smtClean="0"/>
              <a:t>войск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pic>
        <p:nvPicPr>
          <p:cNvPr id="2050" name="Picture 2" descr="http://botan.cc/uchebnik/istoriya/10/by001/img/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371" y="2780928"/>
            <a:ext cx="506725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65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774" y="764703"/>
            <a:ext cx="8351713" cy="2385481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	Сильные </a:t>
            </a:r>
            <a:r>
              <a:rPr lang="ru-RU" dirty="0"/>
              <a:t>удары по коммуникациям и линиям связи оккупантов нанесли </a:t>
            </a:r>
            <a:r>
              <a:rPr lang="ru-RU" b="1" dirty="0"/>
              <a:t>белорусские партизаны</a:t>
            </a:r>
            <a:r>
              <a:rPr lang="ru-RU" dirty="0"/>
              <a:t>. В ночь на </a:t>
            </a:r>
            <a:r>
              <a:rPr lang="ru-RU" b="1" dirty="0"/>
              <a:t>20 июня 1944 г. начался третий этап </a:t>
            </a:r>
            <a:r>
              <a:rPr lang="ru-RU" b="1" i="1" dirty="0"/>
              <a:t>«рельсовой войны»</a:t>
            </a:r>
            <a:r>
              <a:rPr lang="ru-RU" dirty="0"/>
              <a:t>. За эту </a:t>
            </a:r>
            <a:r>
              <a:rPr lang="ru-RU" dirty="0" smtClean="0"/>
              <a:t>взорвано </a:t>
            </a:r>
            <a:r>
              <a:rPr lang="ru-RU" dirty="0"/>
              <a:t>более 40 тыс. </a:t>
            </a:r>
            <a:r>
              <a:rPr lang="ru-RU" dirty="0" smtClean="0"/>
              <a:t>рельсов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bg1"/>
                </a:solidFill>
              </a:rPr>
              <a:t>Освобождение БССР от германских захватчиков</a:t>
            </a:r>
          </a:p>
        </p:txBody>
      </p:sp>
      <p:sp>
        <p:nvSpPr>
          <p:cNvPr id="2" name="AutoShape 2" descr="Картинки по запросу партизаны в операции баграти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партизаны в операции баграти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517687"/>
            <a:ext cx="3209008" cy="213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7955" y="4653136"/>
            <a:ext cx="82160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	</a:t>
            </a:r>
            <a:r>
              <a:rPr lang="ru-RU" sz="2400" dirty="0" smtClean="0"/>
              <a:t>Партизаны </a:t>
            </a:r>
            <a:r>
              <a:rPr lang="ru-RU" sz="2400" b="1" dirty="0"/>
              <a:t>захватывали и удерживали до подхода частей советских войск </a:t>
            </a:r>
            <a:r>
              <a:rPr lang="ru-RU" sz="2400" b="1" dirty="0" smtClean="0"/>
              <a:t>переправы и </a:t>
            </a:r>
            <a:r>
              <a:rPr lang="ru-RU" sz="2400" b="1" dirty="0"/>
              <a:t>плацдармы </a:t>
            </a:r>
            <a:r>
              <a:rPr lang="ru-RU" sz="2400" dirty="0"/>
              <a:t>на берегах </a:t>
            </a:r>
            <a:r>
              <a:rPr lang="ru-RU" sz="2400" dirty="0" smtClean="0"/>
              <a:t>рек,  </a:t>
            </a:r>
            <a:r>
              <a:rPr lang="ru-RU" sz="2400" dirty="0"/>
              <a:t>оказали </a:t>
            </a:r>
            <a:r>
              <a:rPr lang="ru-RU" sz="2400" dirty="0" smtClean="0"/>
              <a:t>помощь </a:t>
            </a:r>
            <a:r>
              <a:rPr lang="ru-RU" sz="2400" dirty="0"/>
              <a:t>советским войскам в освобождении </a:t>
            </a:r>
            <a:r>
              <a:rPr lang="ru-RU" sz="2400" dirty="0" smtClean="0"/>
              <a:t>населённых пунктов, самостоятельно </a:t>
            </a:r>
            <a:r>
              <a:rPr lang="ru-RU" sz="2400" b="1" dirty="0" smtClean="0"/>
              <a:t>освобождали</a:t>
            </a:r>
            <a:r>
              <a:rPr lang="ru-RU" sz="2400" dirty="0" smtClean="0"/>
              <a:t> многие </a:t>
            </a:r>
            <a:r>
              <a:rPr lang="ru-RU" sz="2400" b="1" dirty="0"/>
              <a:t>населённые </a:t>
            </a:r>
            <a:r>
              <a:rPr lang="ru-RU" sz="2400" b="1" dirty="0" smtClean="0"/>
              <a:t>пункты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6044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4214</TotalTime>
  <Words>219</Words>
  <Application>Microsoft Office PowerPoint</Application>
  <PresentationFormat>Экран (4:3)</PresentationFormat>
  <Paragraphs>157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СШ 7 г. Речицы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Коренной перелом в Великой Отечественной войне</dc:title>
  <dc:creator>ПВГ</dc:creator>
  <dc:description>Презентация</dc:description>
  <cp:lastModifiedBy>ЗАМ.ДИРЕКТОРА</cp:lastModifiedBy>
  <cp:revision>379</cp:revision>
  <dcterms:created xsi:type="dcterms:W3CDTF">2014-03-29T17:14:05Z</dcterms:created>
  <dcterms:modified xsi:type="dcterms:W3CDTF">2016-04-27T16:16:26Z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04.05.2014</vt:lpwstr>
  </property>
</Properties>
</file>