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0" r:id="rId3"/>
    <p:sldId id="271" r:id="rId4"/>
    <p:sldId id="272" r:id="rId5"/>
    <p:sldId id="273" r:id="rId6"/>
    <p:sldId id="269" r:id="rId7"/>
    <p:sldId id="274" r:id="rId8"/>
    <p:sldId id="275" r:id="rId9"/>
    <p:sldId id="280" r:id="rId10"/>
    <p:sldId id="281" r:id="rId11"/>
    <p:sldId id="282" r:id="rId12"/>
    <p:sldId id="283" r:id="rId13"/>
    <p:sldId id="287" r:id="rId14"/>
    <p:sldId id="288" r:id="rId15"/>
    <p:sldId id="286" r:id="rId16"/>
    <p:sldId id="265" r:id="rId17"/>
  </p:sldIdLst>
  <p:sldSz cx="9144000" cy="6858000" type="screen4x3"/>
  <p:notesSz cx="6858000" cy="9144000"/>
  <p:defaultTextStyle>
    <a:defPPr>
      <a:defRPr lang="be-B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70" d="100"/>
          <a:sy n="70" d="100"/>
        </p:scale>
        <p:origin x="-516" y="6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80B79-2A63-4F9E-9C49-6745AFCD474D}" type="datetimeFigureOut">
              <a:rPr lang="be-BY" smtClean="0">
                <a:solidFill>
                  <a:srgbClr val="D7DAE1"/>
                </a:solidFill>
              </a:rPr>
              <a:pPr/>
              <a:t>15.05.2016</a:t>
            </a:fld>
            <a:endParaRPr lang="be-BY">
              <a:solidFill>
                <a:srgbClr val="D7DAE1"/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>
              <a:solidFill>
                <a:srgbClr val="D7DAE1"/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>
                <a:solidFill>
                  <a:srgbClr val="D7DAE1"/>
                </a:solidFill>
              </a:rPr>
              <a:pPr/>
              <a:t>5/15/2016</a:t>
            </a:fld>
            <a:endParaRPr lang="en-US" dirty="0">
              <a:solidFill>
                <a:srgbClr val="D7DAE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7DAE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>
                <a:solidFill>
                  <a:srgbClr val="D7DAE1"/>
                </a:solidFill>
              </a:rPr>
              <a:pPr/>
              <a:t>‹#›</a:t>
            </a:fld>
            <a:endParaRPr lang="en-US" dirty="0">
              <a:solidFill>
                <a:srgbClr val="D7DAE1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0D0AA-A564-40E6-BDF9-FE3371FD07B4}" type="datetimeFigureOut">
              <a:rPr lang="en-US" smtClean="0">
                <a:solidFill>
                  <a:srgbClr val="D7DAE1"/>
                </a:solidFill>
              </a:rPr>
              <a:pPr/>
              <a:t>5/15/2016</a:t>
            </a:fld>
            <a:endParaRPr lang="en-US" dirty="0">
              <a:solidFill>
                <a:srgbClr val="D7DAE1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D7DAE1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1D2430-FB11-4C87-BF1D-6F488A17F237}" type="slidenum">
              <a:rPr lang="en-US" smtClean="0">
                <a:solidFill>
                  <a:srgbClr val="D7DAE1"/>
                </a:solidFill>
              </a:rPr>
              <a:pPr/>
              <a:t>‹#›</a:t>
            </a:fld>
            <a:endParaRPr lang="en-US" dirty="0">
              <a:solidFill>
                <a:srgbClr val="D7DAE1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92BEB-5202-498C-89F7-BBD3BEE1B887}" type="datetime1">
              <a:rPr lang="en-US" smtClean="0">
                <a:solidFill>
                  <a:srgbClr val="D7DAE1"/>
                </a:solidFill>
              </a:rPr>
              <a:pPr/>
              <a:t>5/15/2016</a:t>
            </a:fld>
            <a:endParaRPr lang="en-US">
              <a:solidFill>
                <a:srgbClr val="D7DAE1"/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>
              <a:solidFill>
                <a:srgbClr val="D7DAE1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36DD0FD-55B0-48C4-8AF2-8A69533EDFC3}" type="slidenum">
              <a:rPr lang="en-US" smtClean="0">
                <a:solidFill>
                  <a:srgbClr val="D7DAE1"/>
                </a:solidFill>
              </a:rPr>
              <a:pPr/>
              <a:t>‹#›</a:t>
            </a:fld>
            <a:endParaRPr lang="en-US">
              <a:solidFill>
                <a:srgbClr val="D7DAE1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B80B79-2A63-4F9E-9C49-6745AFCD474D}" type="datetimeFigureOut">
              <a:rPr lang="be-BY" smtClean="0">
                <a:solidFill>
                  <a:srgbClr val="D7DAE1"/>
                </a:solidFill>
              </a:rPr>
              <a:pPr/>
              <a:t>15.05.2016</a:t>
            </a:fld>
            <a:endParaRPr lang="be-BY">
              <a:solidFill>
                <a:srgbClr val="D7DAE1"/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>
              <a:solidFill>
                <a:srgbClr val="D7DAE1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09E61-D9FA-4C7E-A258-B353CC7F6DE8}" type="slidenum">
              <a:rPr lang="be-BY" smtClean="0"/>
              <a:pPr/>
              <a:t>‹#›</a:t>
            </a:fld>
            <a:endParaRPr lang="be-BY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B0C2-1F3D-4594-BC97-D21C5CE96C4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A5C28-A9AF-48F7-A492-117CD84F551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B0C2-1F3D-4594-BC97-D21C5CE96C4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48A5C28-A9AF-48F7-A492-117CD84F551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B0C2-1F3D-4594-BC97-D21C5CE96C4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A5C28-A9AF-48F7-A492-117CD84F551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0159B-8EA5-4999-B69C-4D9140155DF7}" type="datetimeFigureOut">
              <a:rPr lang="be-BY" smtClean="0">
                <a:solidFill>
                  <a:srgbClr val="D7DAE1"/>
                </a:solidFill>
              </a:rPr>
              <a:pPr/>
              <a:t>15.05.2016</a:t>
            </a:fld>
            <a:endParaRPr lang="be-BY">
              <a:solidFill>
                <a:srgbClr val="D7DAE1"/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e-BY">
              <a:solidFill>
                <a:srgbClr val="D7DAE1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3F67C-0D45-4ADC-A669-7091C615253D}" type="slidenum">
              <a:rPr lang="be-BY" smtClean="0">
                <a:solidFill>
                  <a:srgbClr val="D7DAE1"/>
                </a:solidFill>
              </a:rPr>
              <a:pPr/>
              <a:t>‹#›</a:t>
            </a:fld>
            <a:endParaRPr lang="be-BY">
              <a:solidFill>
                <a:srgbClr val="D7DAE1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B0C2-1F3D-4594-BC97-D21C5CE96C4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A5C28-A9AF-48F7-A492-117CD84F551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DB0C2-1F3D-4594-BC97-D21C5CE96C4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5/15/2016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8A5C28-A9AF-48F7-A492-117CD84F551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2B80B79-2A63-4F9E-9C49-6745AFCD474D}" type="datetimeFigureOut">
              <a:rPr lang="be-BY" smtClean="0">
                <a:solidFill>
                  <a:srgbClr val="D7DAE1"/>
                </a:solidFill>
              </a:rPr>
              <a:pPr/>
              <a:t>15.05.2016</a:t>
            </a:fld>
            <a:endParaRPr lang="be-BY">
              <a:solidFill>
                <a:srgbClr val="D7DAE1"/>
              </a:solidFill>
            </a:endParaRPr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be-BY">
              <a:solidFill>
                <a:srgbClr val="D7DAE1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6D09E61-D9FA-4C7E-A258-B353CC7F6DE8}" type="slidenum">
              <a:rPr lang="be-BY" smtClean="0">
                <a:solidFill>
                  <a:srgbClr val="D7DAE1"/>
                </a:solidFill>
              </a:rPr>
              <a:pPr/>
              <a:t>‹#›</a:t>
            </a:fld>
            <a:endParaRPr lang="be-BY">
              <a:solidFill>
                <a:srgbClr val="D7DAE1"/>
              </a:solidFill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1714488"/>
            <a:ext cx="7819802" cy="1523495"/>
          </a:xfrm>
        </p:spPr>
        <p:txBody>
          <a:bodyPr>
            <a:noAutofit/>
          </a:bodyPr>
          <a:lstStyle/>
          <a:p>
            <a:r>
              <a:rPr lang="ru-RU" b="1" i="1" dirty="0" smtClean="0">
                <a:ln w="13970" cmpd="sng">
                  <a:solidFill>
                    <a:sysClr val="windowText" lastClr="00000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ЗАДАНИЯ </a:t>
            </a:r>
            <a:r>
              <a:rPr lang="ru-RU" i="1" dirty="0" smtClean="0">
                <a:ln w="13970" cmpd="sng">
                  <a:solidFill>
                    <a:sysClr val="windowText" lastClr="00000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n w="13970" cmpd="sng">
                  <a:solidFill>
                    <a:sysClr val="windowText" lastClr="00000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i="1" dirty="0" smtClean="0">
                <a:ln w="13970" cmpd="sng">
                  <a:solidFill>
                    <a:sysClr val="windowText" lastClr="00000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  Уроку  обобщения</a:t>
            </a:r>
            <a:br>
              <a:rPr lang="ru-RU" i="1" dirty="0" smtClean="0">
                <a:ln w="13970" cmpd="sng">
                  <a:solidFill>
                    <a:sysClr val="windowText" lastClr="00000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i="1" dirty="0" smtClean="0">
                <a:ln w="13970" cmpd="sng">
                  <a:solidFill>
                    <a:sysClr val="windowText" lastClr="00000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 </a:t>
            </a:r>
            <a:r>
              <a:rPr lang="en-US" sz="2800" i="1" dirty="0" smtClean="0">
                <a:ln w="13970" cmpd="sng">
                  <a:solidFill>
                    <a:sysClr val="windowText" lastClr="00000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2800" i="1" dirty="0" smtClean="0">
                <a:ln w="13970" cmpd="sng">
                  <a:solidFill>
                    <a:sysClr val="windowText" lastClr="00000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i="1" dirty="0" smtClean="0">
                <a:ln w="13970" cmpd="sng">
                  <a:solidFill>
                    <a:sysClr val="windowText" lastClr="00000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ln w="13970" cmpd="sng">
                  <a:solidFill>
                    <a:sysClr val="windowText" lastClr="00000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разделу</a:t>
            </a:r>
            <a:r>
              <a:rPr lang="en-US" sz="2800" b="1" i="1" dirty="0" smtClean="0">
                <a:ln w="13970" cmpd="sng">
                  <a:solidFill>
                    <a:sysClr val="windowText" lastClr="00000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i="1" dirty="0" smtClean="0">
                <a:ln w="13970" cmpd="sng">
                  <a:solidFill>
                    <a:sysClr val="windowText" lastClr="00000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3970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«вторая  мировая война. великая  отечественная  война  советского  народа»</a:t>
            </a:r>
            <a:endParaRPr lang="be-BY" b="1" dirty="0">
              <a:ln w="13970" cmpd="sng">
                <a:solidFill>
                  <a:sysClr val="windowText" lastClr="000000"/>
                </a:solidFill>
                <a:prstDash val="solid"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000232" y="5786454"/>
            <a:ext cx="6400800" cy="409600"/>
          </a:xfrm>
        </p:spPr>
        <p:txBody>
          <a:bodyPr>
            <a:noAutofit/>
          </a:bodyPr>
          <a:lstStyle/>
          <a:p>
            <a:pPr algn="r"/>
            <a:r>
              <a:rPr lang="ru-RU" sz="2800" b="1" i="1" dirty="0" smtClean="0">
                <a:solidFill>
                  <a:schemeClr val="tx1"/>
                </a:solidFill>
              </a:rPr>
              <a:t>Всемирная история, 10 класс </a:t>
            </a:r>
            <a:endParaRPr lang="be-BY" sz="2800" b="1" i="1" dirty="0">
              <a:solidFill>
                <a:schemeClr val="tx1"/>
              </a:solidFill>
            </a:endParaRPr>
          </a:p>
        </p:txBody>
      </p:sp>
      <p:sp>
        <p:nvSpPr>
          <p:cNvPr id="3" name="AutoShape 2" descr="Картинки по запросу великая отечественная война рисунк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Картинки по запросу великая отечественная война рисунки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548680"/>
            <a:ext cx="285750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8621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868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Международные конференции</a:t>
            </a:r>
            <a:endParaRPr lang="ru-RU" sz="2200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2175003"/>
              </p:ext>
            </p:extLst>
          </p:nvPr>
        </p:nvGraphicFramePr>
        <p:xfrm>
          <a:off x="20668" y="869745"/>
          <a:ext cx="9144000" cy="58577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6979"/>
                <a:gridCol w="1111719"/>
                <a:gridCol w="6105302"/>
              </a:tblGrid>
              <a:tr h="46281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Принятые решения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9882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Тегеранская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28.11-01.12.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1943 г.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открытие 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второго фронта </a:t>
                      </a:r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в Европе</a:t>
                      </a:r>
                    </a:p>
                    <a:p>
                      <a:pPr mar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послевоенное 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сотрудничество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- восточная 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граница Польши </a:t>
                      </a:r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по </a:t>
                      </a:r>
                      <a:r>
                        <a:rPr lang="ru-RU" sz="24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«линии </a:t>
                      </a:r>
                      <a:r>
                        <a:rPr lang="ru-RU" sz="2400" b="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Керзона</a:t>
                      </a:r>
                      <a:r>
                        <a:rPr lang="ru-RU" sz="24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, западная – по </a:t>
                      </a:r>
                      <a:r>
                        <a:rPr lang="ru-RU" sz="2400" b="0" smtClean="0">
                          <a:latin typeface="Times New Roman" pitchFamily="18" charset="0"/>
                          <a:cs typeface="Times New Roman" pitchFamily="18" charset="0"/>
                        </a:rPr>
                        <a:t>р.Одер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9882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Крымская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(Ялтинская)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04-11.02.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1945 г.</a:t>
                      </a:r>
                    </a:p>
                    <a:p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Bef>
                          <a:spcPts val="0"/>
                        </a:spcBef>
                        <a:buFontTx/>
                        <a:buChar char="-"/>
                      </a:pP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281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Потсдамская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17.07-02.08.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1945 г.</a:t>
                      </a:r>
                    </a:p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Tx/>
                        <a:buChar char="-"/>
                      </a:pP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059861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868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Международные конференции</a:t>
            </a:r>
            <a:endParaRPr lang="ru-RU" sz="2200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4497852"/>
              </p:ext>
            </p:extLst>
          </p:nvPr>
        </p:nvGraphicFramePr>
        <p:xfrm>
          <a:off x="20668" y="869745"/>
          <a:ext cx="9144000" cy="59674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6979"/>
                <a:gridCol w="1111719"/>
                <a:gridCol w="6105302"/>
              </a:tblGrid>
              <a:tr h="46281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Принятые решения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9882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Тегеранская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28.11-01.12.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1943 г.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открытие 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второго фронта </a:t>
                      </a:r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в Европе</a:t>
                      </a:r>
                    </a:p>
                    <a:p>
                      <a:pPr mar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послевоенное 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сотрудничество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- восточная 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граница Польши </a:t>
                      </a:r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по </a:t>
                      </a:r>
                      <a:r>
                        <a:rPr lang="ru-RU" sz="24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«линии </a:t>
                      </a:r>
                      <a:r>
                        <a:rPr lang="ru-RU" sz="2400" b="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Керзона</a:t>
                      </a:r>
                      <a:r>
                        <a:rPr lang="ru-RU" sz="24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, западная – по </a:t>
                      </a:r>
                      <a:r>
                        <a:rPr lang="ru-RU" sz="24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р.Одер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9882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Крымская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(Ялтинская)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04-11.02.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1945 г.</a:t>
                      </a:r>
                    </a:p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Bef>
                          <a:spcPts val="0"/>
                        </a:spcBef>
                        <a:buFontTx/>
                        <a:buChar char="-"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о 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координации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военных действий на завершающем этапе войны</a:t>
                      </a:r>
                    </a:p>
                    <a:p>
                      <a:pPr>
                        <a:lnSpc>
                          <a:spcPct val="90000"/>
                        </a:lnSpc>
                        <a:spcBef>
                          <a:spcPts val="0"/>
                        </a:spcBef>
                        <a:buFontTx/>
                        <a:buChar char="-"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о </a:t>
                      </a:r>
                      <a:r>
                        <a:rPr lang="ru-RU" sz="2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демилитаризации и </a:t>
                      </a:r>
                      <a:r>
                        <a:rPr lang="ru-RU" sz="2400" b="1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денациф</a:t>
                      </a:r>
                      <a:r>
                        <a:rPr lang="ru-RU" sz="2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Германии</a:t>
                      </a:r>
                    </a:p>
                    <a:p>
                      <a:pPr>
                        <a:lnSpc>
                          <a:spcPct val="90000"/>
                        </a:lnSpc>
                        <a:spcBef>
                          <a:spcPts val="0"/>
                        </a:spcBef>
                        <a:buFontTx/>
                        <a:buChar char="-"/>
                      </a:pPr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об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оккупации Германии 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тремя державами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о </a:t>
                      </a:r>
                      <a:r>
                        <a:rPr lang="ru-RU" sz="2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репарациях  - </a:t>
                      </a:r>
                      <a:r>
                        <a:rPr lang="ru-RU" sz="2400" b="0" i="0" dirty="0" smtClean="0">
                          <a:latin typeface="Times New Roman" pitchFamily="18" charset="0"/>
                          <a:cs typeface="Times New Roman" pitchFamily="18" charset="0"/>
                        </a:rPr>
                        <a:t>о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создании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ООН</a:t>
                      </a:r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90000"/>
                        </a:lnSpc>
                        <a:spcBef>
                          <a:spcPts val="0"/>
                        </a:spcBef>
                        <a:buFontTx/>
                        <a:buChar char="-"/>
                      </a:pPr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о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восточной 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границе Польши… </a:t>
                      </a:r>
                    </a:p>
                    <a:p>
                      <a:pPr>
                        <a:lnSpc>
                          <a:spcPct val="90000"/>
                        </a:lnSpc>
                        <a:spcBef>
                          <a:spcPts val="0"/>
                        </a:spcBef>
                        <a:buFontTx/>
                        <a:buChar char="-"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 </a:t>
                      </a:r>
                      <a:r>
                        <a:rPr lang="ru-RU" sz="24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вступл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СССР в войну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против Японии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281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Потсдамская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17.07-02.08.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1945 г.</a:t>
                      </a:r>
                    </a:p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Tx/>
                        <a:buChar char="-"/>
                      </a:pP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987912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868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Международные конференции</a:t>
            </a:r>
            <a:endParaRPr lang="ru-RU" sz="2200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8265257"/>
              </p:ext>
            </p:extLst>
          </p:nvPr>
        </p:nvGraphicFramePr>
        <p:xfrm>
          <a:off x="20668" y="869745"/>
          <a:ext cx="9144000" cy="59674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6979"/>
                <a:gridCol w="1111719"/>
                <a:gridCol w="6105302"/>
              </a:tblGrid>
              <a:tr h="46281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Принятые решения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9882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Тегеранская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28.11-01.12.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1943 г.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открытие 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второго фронта </a:t>
                      </a:r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в Европе</a:t>
                      </a:r>
                    </a:p>
                    <a:p>
                      <a:pPr mar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Char char="-"/>
                      </a:pPr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послевоенное 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сотрудничество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- восточная 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граница Польши </a:t>
                      </a:r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по </a:t>
                      </a:r>
                      <a:r>
                        <a:rPr lang="ru-RU" sz="24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«линии </a:t>
                      </a:r>
                      <a:r>
                        <a:rPr lang="ru-RU" sz="2400" b="0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Керзона</a:t>
                      </a:r>
                      <a:r>
                        <a:rPr lang="ru-RU" sz="2400" b="0" i="1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, западная – по </a:t>
                      </a:r>
                      <a:r>
                        <a:rPr lang="ru-RU" sz="2400" b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р.Одер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9882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Крымская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(Ялтинская)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04-11.02.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1945 г.</a:t>
                      </a:r>
                    </a:p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Bef>
                          <a:spcPts val="0"/>
                        </a:spcBef>
                        <a:buFontTx/>
                        <a:buChar char="-"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о 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координации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военных действий на завершающем этапе войны</a:t>
                      </a:r>
                    </a:p>
                    <a:p>
                      <a:pPr>
                        <a:lnSpc>
                          <a:spcPct val="90000"/>
                        </a:lnSpc>
                        <a:spcBef>
                          <a:spcPts val="0"/>
                        </a:spcBef>
                        <a:buFontTx/>
                        <a:buChar char="-"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о </a:t>
                      </a:r>
                      <a:r>
                        <a:rPr lang="ru-RU" sz="2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демилитаризации и </a:t>
                      </a:r>
                      <a:r>
                        <a:rPr lang="ru-RU" sz="2400" b="1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денациф</a:t>
                      </a:r>
                      <a:r>
                        <a:rPr lang="ru-RU" sz="2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. 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Германии</a:t>
                      </a:r>
                    </a:p>
                    <a:p>
                      <a:pPr>
                        <a:lnSpc>
                          <a:spcPct val="90000"/>
                        </a:lnSpc>
                        <a:spcBef>
                          <a:spcPts val="0"/>
                        </a:spcBef>
                        <a:buFontTx/>
                        <a:buChar char="-"/>
                      </a:pPr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об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оккупации Германии 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тремя державами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о </a:t>
                      </a:r>
                      <a:r>
                        <a:rPr lang="ru-RU" sz="2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репарациях  - </a:t>
                      </a:r>
                      <a:r>
                        <a:rPr lang="ru-RU" sz="2400" b="0" i="0" dirty="0" smtClean="0">
                          <a:latin typeface="Times New Roman" pitchFamily="18" charset="0"/>
                          <a:cs typeface="Times New Roman" pitchFamily="18" charset="0"/>
                        </a:rPr>
                        <a:t>о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создании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ООН</a:t>
                      </a:r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90000"/>
                        </a:lnSpc>
                        <a:spcBef>
                          <a:spcPts val="0"/>
                        </a:spcBef>
                        <a:buFontTx/>
                        <a:buChar char="-"/>
                      </a:pPr>
                      <a:r>
                        <a:rPr lang="ru-RU" sz="24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о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восточной 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границе Польши… </a:t>
                      </a:r>
                    </a:p>
                    <a:p>
                      <a:pPr>
                        <a:lnSpc>
                          <a:spcPct val="90000"/>
                        </a:lnSpc>
                        <a:spcBef>
                          <a:spcPts val="0"/>
                        </a:spcBef>
                        <a:buFontTx/>
                        <a:buChar char="-"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 </a:t>
                      </a:r>
                      <a:r>
                        <a:rPr lang="ru-RU" sz="24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вступл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СССР в войну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против Японии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281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Потсдамская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17.07-02.08.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1945 г.</a:t>
                      </a:r>
                    </a:p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Tx/>
                        <a:buChar char="-"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по 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германскому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вопросу 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подтверждены решения Крымской конференции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r>
                        <a:rPr lang="ru-RU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окончательно решен 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вопрос о Польше..</a:t>
                      </a:r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400" b="1" dirty="0" smtClean="0"/>
                        <a:t>- </a:t>
                      </a:r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создание </a:t>
                      </a:r>
                      <a:r>
                        <a:rPr lang="ru-RU" sz="2400" b="1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Между­н</a:t>
                      </a:r>
                      <a:r>
                        <a:rPr lang="ru-RU" sz="2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. военного трибунала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320606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281329" y="6525344"/>
            <a:ext cx="4610506" cy="3326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921014" y="4293096"/>
            <a:ext cx="294127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Составьте схему </a:t>
            </a:r>
            <a:r>
              <a:rPr lang="ru-RU" sz="2400" b="1" dirty="0" smtClean="0">
                <a:solidFill>
                  <a:srgbClr val="FF0000"/>
                </a:solidFill>
              </a:rPr>
              <a:t>«предпосылки и последствия победы красной армии в курской битве»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11041" y="4223012"/>
            <a:ext cx="4032448" cy="34686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КУРСКАЯ БИТВА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2617292" y="2709122"/>
            <a:ext cx="3451251" cy="346869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/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3930986" y="3141112"/>
            <a:ext cx="3688461" cy="346869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80000"/>
              </a:lnSpc>
              <a:spcBef>
                <a:spcPts val="0"/>
              </a:spcBef>
              <a:buFont typeface="Wingdings 2"/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945929" y="1158633"/>
            <a:ext cx="2592288" cy="346869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/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5072431" y="1230308"/>
            <a:ext cx="3147893" cy="346869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/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683568" y="1205752"/>
            <a:ext cx="2592288" cy="346869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/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бъект 2"/>
          <p:cNvSpPr txBox="1">
            <a:spLocks/>
          </p:cNvSpPr>
          <p:nvPr/>
        </p:nvSpPr>
        <p:spPr>
          <a:xfrm>
            <a:off x="2654003" y="1983162"/>
            <a:ext cx="3583187" cy="346869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80000"/>
              </a:lnSpc>
              <a:spcBef>
                <a:spcPts val="0"/>
              </a:spcBef>
              <a:buFont typeface="Wingdings 2"/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бъект 2"/>
          <p:cNvSpPr txBox="1">
            <a:spLocks/>
          </p:cNvSpPr>
          <p:nvPr/>
        </p:nvSpPr>
        <p:spPr>
          <a:xfrm>
            <a:off x="5285901" y="2512647"/>
            <a:ext cx="2731106" cy="346869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80000"/>
              </a:lnSpc>
              <a:spcBef>
                <a:spcPts val="0"/>
              </a:spcBef>
              <a:buFont typeface="Wingdings 2"/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бъект 2"/>
          <p:cNvSpPr txBox="1">
            <a:spLocks/>
          </p:cNvSpPr>
          <p:nvPr/>
        </p:nvSpPr>
        <p:spPr>
          <a:xfrm>
            <a:off x="340811" y="3314547"/>
            <a:ext cx="8280920" cy="346869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/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бъект 2"/>
          <p:cNvSpPr txBox="1">
            <a:spLocks/>
          </p:cNvSpPr>
          <p:nvPr/>
        </p:nvSpPr>
        <p:spPr>
          <a:xfrm>
            <a:off x="2366329" y="5306617"/>
            <a:ext cx="4140460" cy="346869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Объект 2"/>
          <p:cNvSpPr txBox="1">
            <a:spLocks/>
          </p:cNvSpPr>
          <p:nvPr/>
        </p:nvSpPr>
        <p:spPr>
          <a:xfrm>
            <a:off x="6115681" y="5098709"/>
            <a:ext cx="2539828" cy="346869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80000"/>
              </a:lnSpc>
              <a:spcBef>
                <a:spcPts val="0"/>
              </a:spcBef>
              <a:buFont typeface="Wingdings 2"/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9Б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Объект 2"/>
          <p:cNvSpPr txBox="1">
            <a:spLocks/>
          </p:cNvSpPr>
          <p:nvPr/>
        </p:nvSpPr>
        <p:spPr>
          <a:xfrm>
            <a:off x="126155" y="5061045"/>
            <a:ext cx="2539828" cy="346869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80000"/>
              </a:lnSpc>
              <a:spcBef>
                <a:spcPts val="0"/>
              </a:spcBef>
              <a:buFont typeface="Wingdings 2"/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9А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242073" y="6473038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24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735733" y="6034978"/>
            <a:ext cx="1120820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9АВ</a:t>
            </a:r>
            <a:endParaRPr lang="ru-RU" sz="3600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4170616" y="2527960"/>
            <a:ext cx="344605" cy="2854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>
            <a:off x="6478279" y="1942855"/>
            <a:ext cx="346351" cy="4274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>
            <a:off x="4284770" y="3833900"/>
            <a:ext cx="407048" cy="3732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низ 25"/>
          <p:cNvSpPr/>
          <p:nvPr/>
        </p:nvSpPr>
        <p:spPr>
          <a:xfrm>
            <a:off x="4217158" y="4653136"/>
            <a:ext cx="456879" cy="4079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низ 26"/>
          <p:cNvSpPr/>
          <p:nvPr/>
        </p:nvSpPr>
        <p:spPr>
          <a:xfrm>
            <a:off x="4101012" y="5908622"/>
            <a:ext cx="828419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низ 27"/>
          <p:cNvSpPr/>
          <p:nvPr/>
        </p:nvSpPr>
        <p:spPr>
          <a:xfrm rot="15870256">
            <a:off x="2583948" y="1366225"/>
            <a:ext cx="332226" cy="484698"/>
          </a:xfrm>
          <a:prstGeom prst="downArrow">
            <a:avLst>
              <a:gd name="adj1" fmla="val 27577"/>
              <a:gd name="adj2" fmla="val 60334"/>
            </a:avLst>
          </a:prstGeom>
          <a:scene3d>
            <a:camera prst="orthographicFront">
              <a:rot lat="0" lon="0" rev="212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низ 28"/>
          <p:cNvSpPr/>
          <p:nvPr/>
        </p:nvSpPr>
        <p:spPr>
          <a:xfrm rot="16036380">
            <a:off x="5337678" y="1333753"/>
            <a:ext cx="365470" cy="478247"/>
          </a:xfrm>
          <a:prstGeom prst="downArrow">
            <a:avLst>
              <a:gd name="adj1" fmla="val 27577"/>
              <a:gd name="adj2" fmla="val 60334"/>
            </a:avLst>
          </a:prstGeom>
          <a:scene3d>
            <a:camera prst="orthographicFront">
              <a:rot lat="0" lon="0" rev="212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низ 29"/>
          <p:cNvSpPr/>
          <p:nvPr/>
        </p:nvSpPr>
        <p:spPr>
          <a:xfrm rot="3340363">
            <a:off x="5582254" y="1640018"/>
            <a:ext cx="371411" cy="737840"/>
          </a:xfrm>
          <a:prstGeom prst="downArrow">
            <a:avLst>
              <a:gd name="adj1" fmla="val 27577"/>
              <a:gd name="adj2" fmla="val 60334"/>
            </a:avLst>
          </a:prstGeom>
          <a:scene3d>
            <a:camera prst="orthographicFront">
              <a:rot lat="0" lon="0" rev="212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низ 30"/>
          <p:cNvSpPr/>
          <p:nvPr/>
        </p:nvSpPr>
        <p:spPr>
          <a:xfrm rot="16804983">
            <a:off x="4838222" y="2786047"/>
            <a:ext cx="468418" cy="625510"/>
          </a:xfrm>
          <a:prstGeom prst="downArrow">
            <a:avLst>
              <a:gd name="adj1" fmla="val 27577"/>
              <a:gd name="adj2" fmla="val 60334"/>
            </a:avLst>
          </a:prstGeom>
          <a:scene3d>
            <a:camera prst="orthographicFront">
              <a:rot lat="0" lon="0" rev="212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низ 31"/>
          <p:cNvSpPr/>
          <p:nvPr/>
        </p:nvSpPr>
        <p:spPr>
          <a:xfrm rot="3686343">
            <a:off x="4862627" y="3296181"/>
            <a:ext cx="419608" cy="478247"/>
          </a:xfrm>
          <a:prstGeom prst="downArrow">
            <a:avLst>
              <a:gd name="adj1" fmla="val 27577"/>
              <a:gd name="adj2" fmla="val 60334"/>
            </a:avLst>
          </a:prstGeom>
          <a:scene3d>
            <a:camera prst="orthographicFront">
              <a:rot lat="0" lon="0" rev="212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низ 32"/>
          <p:cNvSpPr/>
          <p:nvPr/>
        </p:nvSpPr>
        <p:spPr>
          <a:xfrm rot="3359580">
            <a:off x="2184979" y="4667292"/>
            <a:ext cx="362700" cy="478247"/>
          </a:xfrm>
          <a:prstGeom prst="downArrow">
            <a:avLst>
              <a:gd name="adj1" fmla="val 27577"/>
              <a:gd name="adj2" fmla="val 60334"/>
            </a:avLst>
          </a:prstGeom>
          <a:scene3d>
            <a:camera prst="orthographicFront">
              <a:rot lat="0" lon="0" rev="212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низ 33"/>
          <p:cNvSpPr/>
          <p:nvPr/>
        </p:nvSpPr>
        <p:spPr>
          <a:xfrm>
            <a:off x="1123841" y="5663786"/>
            <a:ext cx="344605" cy="2854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низ 34"/>
          <p:cNvSpPr/>
          <p:nvPr/>
        </p:nvSpPr>
        <p:spPr>
          <a:xfrm rot="17630374">
            <a:off x="6268575" y="4676252"/>
            <a:ext cx="394862" cy="591527"/>
          </a:xfrm>
          <a:prstGeom prst="downArrow">
            <a:avLst>
              <a:gd name="adj1" fmla="val 27577"/>
              <a:gd name="adj2" fmla="val 60334"/>
            </a:avLst>
          </a:prstGeom>
          <a:scene3d>
            <a:camera prst="orthographicFront">
              <a:rot lat="0" lon="0" rev="212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трелка вправо 35"/>
          <p:cNvSpPr/>
          <p:nvPr/>
        </p:nvSpPr>
        <p:spPr>
          <a:xfrm rot="1287728">
            <a:off x="1822072" y="6243322"/>
            <a:ext cx="489204" cy="15732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46377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281329" y="6525344"/>
            <a:ext cx="4610506" cy="3326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921014" y="4293096"/>
            <a:ext cx="294127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Составьте схему </a:t>
            </a:r>
            <a:r>
              <a:rPr lang="ru-RU" sz="2400" b="1" dirty="0" smtClean="0">
                <a:solidFill>
                  <a:srgbClr val="FF0000"/>
                </a:solidFill>
              </a:rPr>
              <a:t>«предпосылки и последствия победы красной армии в курской битве»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11041" y="4223012"/>
            <a:ext cx="4032448" cy="34686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КУРСКАЯ БИТВА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3930986" y="3141112"/>
            <a:ext cx="3688461" cy="346869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80000"/>
              </a:lnSpc>
              <a:spcBef>
                <a:spcPts val="0"/>
              </a:spcBef>
              <a:buFont typeface="Wingdings 2"/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5072431" y="1230308"/>
            <a:ext cx="3147893" cy="346869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/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бъект 2"/>
          <p:cNvSpPr txBox="1">
            <a:spLocks/>
          </p:cNvSpPr>
          <p:nvPr/>
        </p:nvSpPr>
        <p:spPr>
          <a:xfrm>
            <a:off x="2654003" y="1983162"/>
            <a:ext cx="3583187" cy="346869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80000"/>
              </a:lnSpc>
              <a:spcBef>
                <a:spcPts val="0"/>
              </a:spcBef>
              <a:buFont typeface="Wingdings 2"/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бъект 2"/>
          <p:cNvSpPr txBox="1">
            <a:spLocks/>
          </p:cNvSpPr>
          <p:nvPr/>
        </p:nvSpPr>
        <p:spPr>
          <a:xfrm>
            <a:off x="5285901" y="2512647"/>
            <a:ext cx="2731106" cy="346869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80000"/>
              </a:lnSpc>
              <a:spcBef>
                <a:spcPts val="0"/>
              </a:spcBef>
              <a:buFont typeface="Wingdings 2"/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бъект 2"/>
          <p:cNvSpPr txBox="1">
            <a:spLocks/>
          </p:cNvSpPr>
          <p:nvPr/>
        </p:nvSpPr>
        <p:spPr>
          <a:xfrm>
            <a:off x="340811" y="3314547"/>
            <a:ext cx="8280920" cy="346869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/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бъект 2"/>
          <p:cNvSpPr txBox="1">
            <a:spLocks/>
          </p:cNvSpPr>
          <p:nvPr/>
        </p:nvSpPr>
        <p:spPr>
          <a:xfrm>
            <a:off x="2366329" y="5306617"/>
            <a:ext cx="4140460" cy="346869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Объект 2"/>
          <p:cNvSpPr txBox="1">
            <a:spLocks/>
          </p:cNvSpPr>
          <p:nvPr/>
        </p:nvSpPr>
        <p:spPr>
          <a:xfrm>
            <a:off x="6115681" y="5098709"/>
            <a:ext cx="2539828" cy="346869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80000"/>
              </a:lnSpc>
              <a:spcBef>
                <a:spcPts val="0"/>
              </a:spcBef>
              <a:buFont typeface="Wingdings 2"/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9Б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242073" y="6473038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ru-RU" sz="24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735733" y="6034978"/>
            <a:ext cx="1120820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9АВ</a:t>
            </a:r>
            <a:endParaRPr lang="ru-RU" sz="3600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4170616" y="2527960"/>
            <a:ext cx="344605" cy="2854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>
            <a:off x="6478279" y="1942855"/>
            <a:ext cx="346351" cy="42748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>
            <a:off x="4284770" y="3833900"/>
            <a:ext cx="407048" cy="3732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низ 25"/>
          <p:cNvSpPr/>
          <p:nvPr/>
        </p:nvSpPr>
        <p:spPr>
          <a:xfrm>
            <a:off x="4217158" y="4653136"/>
            <a:ext cx="456879" cy="4079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низ 26"/>
          <p:cNvSpPr/>
          <p:nvPr/>
        </p:nvSpPr>
        <p:spPr>
          <a:xfrm>
            <a:off x="4101012" y="5908622"/>
            <a:ext cx="828419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низ 27"/>
          <p:cNvSpPr/>
          <p:nvPr/>
        </p:nvSpPr>
        <p:spPr>
          <a:xfrm rot="15870256">
            <a:off x="2583948" y="1366225"/>
            <a:ext cx="332226" cy="484698"/>
          </a:xfrm>
          <a:prstGeom prst="downArrow">
            <a:avLst>
              <a:gd name="adj1" fmla="val 27577"/>
              <a:gd name="adj2" fmla="val 60334"/>
            </a:avLst>
          </a:prstGeom>
          <a:scene3d>
            <a:camera prst="orthographicFront">
              <a:rot lat="0" lon="0" rev="212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низ 28"/>
          <p:cNvSpPr/>
          <p:nvPr/>
        </p:nvSpPr>
        <p:spPr>
          <a:xfrm rot="16036380">
            <a:off x="5337678" y="1333753"/>
            <a:ext cx="365470" cy="478247"/>
          </a:xfrm>
          <a:prstGeom prst="downArrow">
            <a:avLst>
              <a:gd name="adj1" fmla="val 27577"/>
              <a:gd name="adj2" fmla="val 60334"/>
            </a:avLst>
          </a:prstGeom>
          <a:scene3d>
            <a:camera prst="orthographicFront">
              <a:rot lat="0" lon="0" rev="212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низ 29"/>
          <p:cNvSpPr/>
          <p:nvPr/>
        </p:nvSpPr>
        <p:spPr>
          <a:xfrm rot="3340363">
            <a:off x="5582254" y="1640018"/>
            <a:ext cx="371411" cy="737840"/>
          </a:xfrm>
          <a:prstGeom prst="downArrow">
            <a:avLst>
              <a:gd name="adj1" fmla="val 27577"/>
              <a:gd name="adj2" fmla="val 60334"/>
            </a:avLst>
          </a:prstGeom>
          <a:scene3d>
            <a:camera prst="orthographicFront">
              <a:rot lat="0" lon="0" rev="212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низ 30"/>
          <p:cNvSpPr/>
          <p:nvPr/>
        </p:nvSpPr>
        <p:spPr>
          <a:xfrm rot="16804983">
            <a:off x="4838222" y="2786047"/>
            <a:ext cx="468418" cy="625510"/>
          </a:xfrm>
          <a:prstGeom prst="downArrow">
            <a:avLst>
              <a:gd name="adj1" fmla="val 27577"/>
              <a:gd name="adj2" fmla="val 60334"/>
            </a:avLst>
          </a:prstGeom>
          <a:scene3d>
            <a:camera prst="orthographicFront">
              <a:rot lat="0" lon="0" rev="212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низ 31"/>
          <p:cNvSpPr/>
          <p:nvPr/>
        </p:nvSpPr>
        <p:spPr>
          <a:xfrm rot="3686343">
            <a:off x="4862627" y="3296181"/>
            <a:ext cx="419608" cy="478247"/>
          </a:xfrm>
          <a:prstGeom prst="downArrow">
            <a:avLst>
              <a:gd name="adj1" fmla="val 27577"/>
              <a:gd name="adj2" fmla="val 60334"/>
            </a:avLst>
          </a:prstGeom>
          <a:scene3d>
            <a:camera prst="orthographicFront">
              <a:rot lat="0" lon="0" rev="212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низ 32"/>
          <p:cNvSpPr/>
          <p:nvPr/>
        </p:nvSpPr>
        <p:spPr>
          <a:xfrm rot="3359580">
            <a:off x="2184979" y="4667292"/>
            <a:ext cx="362700" cy="478247"/>
          </a:xfrm>
          <a:prstGeom prst="downArrow">
            <a:avLst>
              <a:gd name="adj1" fmla="val 27577"/>
              <a:gd name="adj2" fmla="val 60334"/>
            </a:avLst>
          </a:prstGeom>
          <a:scene3d>
            <a:camera prst="orthographicFront">
              <a:rot lat="0" lon="0" rev="212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низ 33"/>
          <p:cNvSpPr/>
          <p:nvPr/>
        </p:nvSpPr>
        <p:spPr>
          <a:xfrm>
            <a:off x="1123841" y="5663786"/>
            <a:ext cx="344605" cy="2854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низ 34"/>
          <p:cNvSpPr/>
          <p:nvPr/>
        </p:nvSpPr>
        <p:spPr>
          <a:xfrm rot="17630374">
            <a:off x="6268575" y="4676252"/>
            <a:ext cx="394862" cy="591527"/>
          </a:xfrm>
          <a:prstGeom prst="downArrow">
            <a:avLst>
              <a:gd name="adj1" fmla="val 27577"/>
              <a:gd name="adj2" fmla="val 60334"/>
            </a:avLst>
          </a:prstGeom>
          <a:scene3d>
            <a:camera prst="orthographicFront">
              <a:rot lat="0" lon="0" rev="212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Стрелка вправо 35"/>
          <p:cNvSpPr/>
          <p:nvPr/>
        </p:nvSpPr>
        <p:spPr>
          <a:xfrm rot="1287728">
            <a:off x="1822072" y="6243322"/>
            <a:ext cx="489204" cy="15732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бъект 2"/>
          <p:cNvSpPr txBox="1">
            <a:spLocks/>
          </p:cNvSpPr>
          <p:nvPr/>
        </p:nvSpPr>
        <p:spPr>
          <a:xfrm>
            <a:off x="2316708" y="2640019"/>
            <a:ext cx="3451251" cy="346869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/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Сталинградская</a:t>
            </a:r>
          </a:p>
          <a:p>
            <a:pPr marL="0" indent="0" algn="ctr">
              <a:buFont typeface="Wingdings 2"/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битва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Объект 2"/>
          <p:cNvSpPr txBox="1">
            <a:spLocks/>
          </p:cNvSpPr>
          <p:nvPr/>
        </p:nvSpPr>
        <p:spPr>
          <a:xfrm>
            <a:off x="2921014" y="1111782"/>
            <a:ext cx="2592288" cy="346869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/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битва</a:t>
            </a:r>
          </a:p>
          <a:p>
            <a:pPr marL="0" indent="0" algn="ctr">
              <a:buFont typeface="Wingdings 2"/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под  Москвой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Объект 2"/>
          <p:cNvSpPr txBox="1">
            <a:spLocks/>
          </p:cNvSpPr>
          <p:nvPr/>
        </p:nvSpPr>
        <p:spPr>
          <a:xfrm>
            <a:off x="26229" y="4806796"/>
            <a:ext cx="2539828" cy="346869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80000"/>
              </a:lnSpc>
              <a:spcBef>
                <a:spcPts val="0"/>
              </a:spcBef>
              <a:buFont typeface="Wingdings 2"/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Тегеранская конференция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Объект 2"/>
          <p:cNvSpPr txBox="1">
            <a:spLocks/>
          </p:cNvSpPr>
          <p:nvPr/>
        </p:nvSpPr>
        <p:spPr>
          <a:xfrm>
            <a:off x="414917" y="1205536"/>
            <a:ext cx="2592288" cy="346869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/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план</a:t>
            </a:r>
          </a:p>
          <a:p>
            <a:pPr marL="0" indent="0" algn="ctr">
              <a:buFont typeface="Wingdings 2"/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«Барбаросса»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48841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281329" y="6525344"/>
            <a:ext cx="4610506" cy="3326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921014" y="4293096"/>
            <a:ext cx="294127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Составьте схему </a:t>
            </a:r>
            <a:r>
              <a:rPr lang="ru-RU" sz="2400" b="1" dirty="0" smtClean="0">
                <a:solidFill>
                  <a:srgbClr val="FF0000"/>
                </a:solidFill>
              </a:rPr>
              <a:t>«предпосылки и последствия победы красной армии в курской битве»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11041" y="4223012"/>
            <a:ext cx="4032448" cy="34686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КУРСКАЯ БИТВА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2411041" y="2864208"/>
            <a:ext cx="3451251" cy="346869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/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Сталинградская  битва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5530263" y="2978070"/>
            <a:ext cx="3688461" cy="346869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80000"/>
              </a:lnSpc>
              <a:spcBef>
                <a:spcPts val="0"/>
              </a:spcBef>
              <a:buFont typeface="Wingdings 2"/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начало</a:t>
            </a:r>
          </a:p>
          <a:p>
            <a:pPr marL="0" indent="0" algn="ctr">
              <a:lnSpc>
                <a:spcPct val="80000"/>
              </a:lnSpc>
              <a:spcBef>
                <a:spcPts val="0"/>
              </a:spcBef>
              <a:buFont typeface="Wingdings 2"/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коренного  перелома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921014" y="1281216"/>
            <a:ext cx="2592288" cy="346869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/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битва под Москвой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бъект 2"/>
          <p:cNvSpPr txBox="1">
            <a:spLocks/>
          </p:cNvSpPr>
          <p:nvPr/>
        </p:nvSpPr>
        <p:spPr>
          <a:xfrm>
            <a:off x="5800548" y="1316954"/>
            <a:ext cx="3147893" cy="346869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/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победа  Красной  Армии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бъект 2"/>
          <p:cNvSpPr txBox="1">
            <a:spLocks/>
          </p:cNvSpPr>
          <p:nvPr/>
        </p:nvSpPr>
        <p:spPr>
          <a:xfrm>
            <a:off x="0" y="1269366"/>
            <a:ext cx="2592288" cy="346869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/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план «Барбаросса»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бъект 2"/>
          <p:cNvSpPr txBox="1">
            <a:spLocks/>
          </p:cNvSpPr>
          <p:nvPr/>
        </p:nvSpPr>
        <p:spPr>
          <a:xfrm>
            <a:off x="2345074" y="1958345"/>
            <a:ext cx="3583187" cy="346869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80000"/>
              </a:lnSpc>
              <a:spcBef>
                <a:spcPts val="0"/>
              </a:spcBef>
              <a:buFont typeface="Wingdings 2"/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  Гитлера отрезать стратегические  районы СССР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Объект 2"/>
          <p:cNvSpPr txBox="1">
            <a:spLocks/>
          </p:cNvSpPr>
          <p:nvPr/>
        </p:nvSpPr>
        <p:spPr>
          <a:xfrm>
            <a:off x="6205360" y="1922607"/>
            <a:ext cx="2731106" cy="346869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80000"/>
              </a:lnSpc>
              <a:spcBef>
                <a:spcPts val="0"/>
              </a:spcBef>
              <a:buFont typeface="Wingdings 2"/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создание </a:t>
            </a:r>
          </a:p>
          <a:p>
            <a:pPr marL="0" indent="0" algn="ctr">
              <a:lnSpc>
                <a:spcPct val="80000"/>
              </a:lnSpc>
              <a:spcBef>
                <a:spcPts val="0"/>
              </a:spcBef>
              <a:buFont typeface="Wingdings 2"/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антигитлеровской</a:t>
            </a:r>
          </a:p>
          <a:p>
            <a:pPr marL="0" indent="0" algn="ctr">
              <a:lnSpc>
                <a:spcPct val="80000"/>
              </a:lnSpc>
              <a:spcBef>
                <a:spcPts val="0"/>
              </a:spcBef>
              <a:buFont typeface="Wingdings 2"/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коалиции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Объект 2"/>
          <p:cNvSpPr txBox="1">
            <a:spLocks/>
          </p:cNvSpPr>
          <p:nvPr/>
        </p:nvSpPr>
        <p:spPr>
          <a:xfrm>
            <a:off x="395536" y="3501008"/>
            <a:ext cx="8280920" cy="346869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2"/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попытка Германии вернуть стратегическую инициативу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бъект 2"/>
          <p:cNvSpPr txBox="1">
            <a:spLocks/>
          </p:cNvSpPr>
          <p:nvPr/>
        </p:nvSpPr>
        <p:spPr>
          <a:xfrm>
            <a:off x="2411041" y="5061044"/>
            <a:ext cx="4140460" cy="346869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окончательный  переход стратегической  инициативы</a:t>
            </a:r>
          </a:p>
          <a:p>
            <a:pPr marL="0" indent="0" algn="ctr">
              <a:lnSpc>
                <a:spcPct val="80000"/>
              </a:lnSpc>
              <a:spcBef>
                <a:spcPts val="0"/>
              </a:spcBef>
              <a:buFont typeface="Wingdings 2"/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 СССР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Объект 2"/>
          <p:cNvSpPr txBox="1">
            <a:spLocks/>
          </p:cNvSpPr>
          <p:nvPr/>
        </p:nvSpPr>
        <p:spPr>
          <a:xfrm>
            <a:off x="6466062" y="5050821"/>
            <a:ext cx="2539828" cy="346869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80000"/>
              </a:lnSpc>
              <a:spcBef>
                <a:spcPts val="0"/>
              </a:spcBef>
              <a:buFont typeface="Wingdings 2"/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начало освобождения Беларуси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Объект 2"/>
          <p:cNvSpPr txBox="1">
            <a:spLocks/>
          </p:cNvSpPr>
          <p:nvPr/>
        </p:nvSpPr>
        <p:spPr>
          <a:xfrm>
            <a:off x="126155" y="5061045"/>
            <a:ext cx="2539828" cy="346869"/>
          </a:xfrm>
          <a:prstGeom prst="rect">
            <a:avLst/>
          </a:prstGeom>
        </p:spPr>
        <p:txBody>
          <a:bodyPr vert="horz">
            <a:no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80000"/>
              </a:lnSpc>
              <a:spcBef>
                <a:spcPts val="0"/>
              </a:spcBef>
              <a:buFont typeface="Wingdings 2"/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Тегеранская конференция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240624" y="6396335"/>
            <a:ext cx="45907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разгром фашистской Германии</a:t>
            </a:r>
            <a:endParaRPr lang="ru-RU" sz="24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21973" y="6034978"/>
            <a:ext cx="27925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 об открытии</a:t>
            </a:r>
          </a:p>
          <a:p>
            <a:pPr algn="ctr">
              <a:lnSpc>
                <a:spcPct val="80000"/>
              </a:lnSpc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второго фронта</a:t>
            </a:r>
            <a:endParaRPr lang="ru-RU" dirty="0"/>
          </a:p>
        </p:txBody>
      </p:sp>
      <p:sp>
        <p:nvSpPr>
          <p:cNvPr id="22" name="Стрелка вниз 21"/>
          <p:cNvSpPr/>
          <p:nvPr/>
        </p:nvSpPr>
        <p:spPr>
          <a:xfrm>
            <a:off x="4101012" y="2732109"/>
            <a:ext cx="344605" cy="2854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>
            <a:off x="7374494" y="1628085"/>
            <a:ext cx="196419" cy="2945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>
            <a:off x="4242073" y="3847877"/>
            <a:ext cx="407048" cy="37321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низ 25"/>
          <p:cNvSpPr/>
          <p:nvPr/>
        </p:nvSpPr>
        <p:spPr>
          <a:xfrm>
            <a:off x="4217158" y="4653136"/>
            <a:ext cx="456879" cy="4079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низ 26"/>
          <p:cNvSpPr/>
          <p:nvPr/>
        </p:nvSpPr>
        <p:spPr>
          <a:xfrm>
            <a:off x="4101012" y="5908622"/>
            <a:ext cx="828419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низ 27"/>
          <p:cNvSpPr/>
          <p:nvPr/>
        </p:nvSpPr>
        <p:spPr>
          <a:xfrm rot="15870256">
            <a:off x="2585066" y="1270610"/>
            <a:ext cx="329755" cy="484698"/>
          </a:xfrm>
          <a:prstGeom prst="downArrow">
            <a:avLst>
              <a:gd name="adj1" fmla="val 27577"/>
              <a:gd name="adj2" fmla="val 60334"/>
            </a:avLst>
          </a:prstGeom>
          <a:scene3d>
            <a:camera prst="orthographicFront">
              <a:rot lat="0" lon="0" rev="212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низ 28"/>
          <p:cNvSpPr/>
          <p:nvPr/>
        </p:nvSpPr>
        <p:spPr>
          <a:xfrm rot="16200000">
            <a:off x="5425550" y="1275813"/>
            <a:ext cx="362700" cy="478247"/>
          </a:xfrm>
          <a:prstGeom prst="downArrow">
            <a:avLst>
              <a:gd name="adj1" fmla="val 27577"/>
              <a:gd name="adj2" fmla="val 60334"/>
            </a:avLst>
          </a:prstGeom>
          <a:scene3d>
            <a:camera prst="orthographicFront">
              <a:rot lat="0" lon="0" rev="212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низ 29"/>
          <p:cNvSpPr/>
          <p:nvPr/>
        </p:nvSpPr>
        <p:spPr>
          <a:xfrm rot="3340363">
            <a:off x="5941988" y="1541416"/>
            <a:ext cx="364418" cy="834493"/>
          </a:xfrm>
          <a:prstGeom prst="downArrow">
            <a:avLst>
              <a:gd name="adj1" fmla="val 27577"/>
              <a:gd name="adj2" fmla="val 60334"/>
            </a:avLst>
          </a:prstGeom>
          <a:scene3d>
            <a:camera prst="orthographicFront">
              <a:rot lat="0" lon="0" rev="212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низ 30"/>
          <p:cNvSpPr/>
          <p:nvPr/>
        </p:nvSpPr>
        <p:spPr>
          <a:xfrm rot="16452443">
            <a:off x="5717038" y="2802477"/>
            <a:ext cx="436036" cy="625510"/>
          </a:xfrm>
          <a:prstGeom prst="downArrow">
            <a:avLst>
              <a:gd name="adj1" fmla="val 27577"/>
              <a:gd name="adj2" fmla="val 60334"/>
            </a:avLst>
          </a:prstGeom>
          <a:scene3d>
            <a:camera prst="orthographicFront">
              <a:rot lat="0" lon="0" rev="212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низ 31"/>
          <p:cNvSpPr/>
          <p:nvPr/>
        </p:nvSpPr>
        <p:spPr>
          <a:xfrm rot="4247402">
            <a:off x="5296982" y="3261884"/>
            <a:ext cx="362700" cy="478247"/>
          </a:xfrm>
          <a:prstGeom prst="downArrow">
            <a:avLst>
              <a:gd name="adj1" fmla="val 27577"/>
              <a:gd name="adj2" fmla="val 60334"/>
            </a:avLst>
          </a:prstGeom>
          <a:scene3d>
            <a:camera prst="orthographicFront">
              <a:rot lat="0" lon="0" rev="212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низ 32"/>
          <p:cNvSpPr/>
          <p:nvPr/>
        </p:nvSpPr>
        <p:spPr>
          <a:xfrm rot="3359580">
            <a:off x="2399633" y="4647008"/>
            <a:ext cx="362700" cy="478247"/>
          </a:xfrm>
          <a:prstGeom prst="downArrow">
            <a:avLst>
              <a:gd name="adj1" fmla="val 27577"/>
              <a:gd name="adj2" fmla="val 60334"/>
            </a:avLst>
          </a:prstGeom>
          <a:scene3d>
            <a:camera prst="orthographicFront">
              <a:rot lat="0" lon="0" rev="212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низ 33"/>
          <p:cNvSpPr/>
          <p:nvPr/>
        </p:nvSpPr>
        <p:spPr>
          <a:xfrm>
            <a:off x="1123841" y="5663786"/>
            <a:ext cx="344605" cy="2854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низ 34"/>
          <p:cNvSpPr/>
          <p:nvPr/>
        </p:nvSpPr>
        <p:spPr>
          <a:xfrm rot="17630374">
            <a:off x="6344076" y="4801797"/>
            <a:ext cx="394862" cy="591527"/>
          </a:xfrm>
          <a:prstGeom prst="downArrow">
            <a:avLst>
              <a:gd name="adj1" fmla="val 27577"/>
              <a:gd name="adj2" fmla="val 60334"/>
            </a:avLst>
          </a:prstGeom>
          <a:scene3d>
            <a:camera prst="orthographicFront">
              <a:rot lat="0" lon="0" rev="212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 rot="1287728">
            <a:off x="2737208" y="6306362"/>
            <a:ext cx="489204" cy="15732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832617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88640"/>
            <a:ext cx="8686800" cy="838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Определите  и  охарактеризуйте (кратко) исторического  деятеля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4437113"/>
            <a:ext cx="1288162" cy="1837524"/>
          </a:xfrm>
          <a:prstGeom prst="rect">
            <a:avLst/>
          </a:prstGeom>
          <a:ln w="38100">
            <a:solidFill>
              <a:schemeClr val="tx1"/>
            </a:solidFill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782" y="1593799"/>
            <a:ext cx="1656184" cy="2263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 descr="http://dailyherofor.me/upload/medialibrary/438/4387fe16162a29df6455b59a1c3f778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271" y="4338590"/>
            <a:ext cx="1355695" cy="1927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https://nahnews.org/wp-content/uploads/2016/01/072_Cherchill_1851211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62" r="9362"/>
          <a:stretch/>
        </p:blipFill>
        <p:spPr bwMode="auto">
          <a:xfrm>
            <a:off x="6228183" y="1671300"/>
            <a:ext cx="1432179" cy="188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9" y="4373544"/>
            <a:ext cx="1392996" cy="185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9" y="1671300"/>
            <a:ext cx="1357884" cy="188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7695405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9036496" cy="72008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Основные периоды второй мировой войны</a:t>
            </a:r>
            <a:endParaRPr lang="ru-RU" sz="1800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21355113"/>
              </p:ext>
            </p:extLst>
          </p:nvPr>
        </p:nvGraphicFramePr>
        <p:xfrm>
          <a:off x="133400" y="692696"/>
          <a:ext cx="9010600" cy="6018976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584176"/>
                <a:gridCol w="7426424"/>
              </a:tblGrid>
              <a:tr h="60652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Период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Краткая характеристика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778749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 сентября 1939 -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21 июня 1941 г.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1571969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22 июня 1941 -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18 ноября 1942 г.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4016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19 ноября 1942 –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31 декабря 1943 г.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820330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9036496" cy="72008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Основные периоды второй мировой войны</a:t>
            </a:r>
            <a:endParaRPr lang="ru-RU" sz="1800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7463389"/>
              </p:ext>
            </p:extLst>
          </p:nvPr>
        </p:nvGraphicFramePr>
        <p:xfrm>
          <a:off x="133400" y="692696"/>
          <a:ext cx="9010600" cy="6018976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584176"/>
                <a:gridCol w="7426424"/>
              </a:tblGrid>
              <a:tr h="60652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Период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Краткая характеристика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778749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 сентября 1939 -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21 июня 1941 г.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6213" indent="-176213">
                        <a:buFontTx/>
                        <a:buChar char="-"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захват Польши (+СССР – Зап. Бел. и Зап. Украину),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странная война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 и </a:t>
                      </a:r>
                      <a:r>
                        <a:rPr lang="ru-RU" sz="2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конц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сил Германии на западе</a:t>
                      </a:r>
                    </a:p>
                    <a:p>
                      <a:pPr marL="176213" indent="-176213">
                        <a:buFontTx/>
                        <a:buChar char="-"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оккупация Германией  большей части Зап. Европы, 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битва за Англию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  <a:p>
                      <a:pPr marL="176213" indent="-176213">
                        <a:buFontTx/>
                        <a:buChar char="-"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присоединение к СССР Прибалтики и Бессарабии, 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война с Финляндией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71969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22 июня 1941 -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18 ноября 1942 г.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6213" indent="-176213">
                        <a:buFontTx/>
                        <a:buChar char="-"/>
                      </a:pP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4016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19 ноября 1942 –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31 декабря 1943 г.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Tx/>
                        <a:buChar char="-"/>
                      </a:pP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189180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9036496" cy="72008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Основные периоды второй мировой войны</a:t>
            </a:r>
            <a:endParaRPr lang="ru-RU" sz="1800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5329577"/>
              </p:ext>
            </p:extLst>
          </p:nvPr>
        </p:nvGraphicFramePr>
        <p:xfrm>
          <a:off x="133400" y="692696"/>
          <a:ext cx="9010600" cy="6018976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584176"/>
                <a:gridCol w="7426424"/>
              </a:tblGrid>
              <a:tr h="60652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Период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Краткая характеристика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778749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 сентября 1939 -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21 июня 1941 г.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6213" indent="-176213">
                        <a:buFontTx/>
                        <a:buChar char="-"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захват Польши (+СССР – Зап. Бел. и Зап. Украину),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странная война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 и </a:t>
                      </a:r>
                      <a:r>
                        <a:rPr lang="ru-RU" sz="2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конц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сил Германии на западе</a:t>
                      </a:r>
                    </a:p>
                    <a:p>
                      <a:pPr marL="176213" indent="-176213">
                        <a:buFontTx/>
                        <a:buChar char="-"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оккупация Германией  большей части Зап. Европы, 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битва за Англию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  <a:p>
                      <a:pPr marL="176213" indent="-176213">
                        <a:buFontTx/>
                        <a:buChar char="-"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присоединение к СССР Прибалтики и Бессарабии, 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война с Финляндией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71969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22 июня 1941 -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18 ноября 1942 г.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6213" indent="-176213">
                        <a:buFontTx/>
                        <a:buChar char="-"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нападение Германии на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СССР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  битва под Москвой и крах «</a:t>
                      </a:r>
                      <a:r>
                        <a:rPr lang="ru-RU" sz="24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молниеносной войны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создание 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антигитлеровской коалиции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4016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19 ноября 1942 –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31 декабря 1943 г.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Tx/>
                        <a:buChar char="-"/>
                      </a:pP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035931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9036496" cy="72008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Основные периоды второй мировой войны</a:t>
            </a:r>
            <a:endParaRPr lang="ru-RU" sz="1800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6137494"/>
              </p:ext>
            </p:extLst>
          </p:nvPr>
        </p:nvGraphicFramePr>
        <p:xfrm>
          <a:off x="133400" y="692696"/>
          <a:ext cx="9010600" cy="6018976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584176"/>
                <a:gridCol w="7426424"/>
              </a:tblGrid>
              <a:tr h="60652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Период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Краткая характеристика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778749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 сентября 1939 -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21 июня 1941 г.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6213" indent="-176213">
                        <a:buFontTx/>
                        <a:buChar char="-"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захват Польши (+СССР – Зап. Бел. и Зап. Украину),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странная война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 и </a:t>
                      </a:r>
                      <a:r>
                        <a:rPr lang="ru-RU" sz="24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конц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 сил Германии на западе</a:t>
                      </a:r>
                    </a:p>
                    <a:p>
                      <a:pPr marL="176213" indent="-176213">
                        <a:buFontTx/>
                        <a:buChar char="-"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оккупация Германией  большей части Зап. Европы, 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2400" b="1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битва за Англию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  <a:p>
                      <a:pPr marL="176213" indent="-176213">
                        <a:buFontTx/>
                        <a:buChar char="-"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присоединение к СССР Прибалтики и Бессарабии, 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война с Финляндией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71969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22 июня 1941 -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18 ноября 1942 г.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6213" indent="-176213">
                        <a:buFontTx/>
                        <a:buChar char="-"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нападение Германии на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СССР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  битва под Москвой и крах «</a:t>
                      </a:r>
                      <a:r>
                        <a:rPr lang="ru-RU" sz="2400" b="1" i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молниеносной войны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создание </a:t>
                      </a:r>
                      <a:r>
                        <a:rPr lang="ru-RU" sz="24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антигитлеровской коалиции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4016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19 ноября 1942 –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31 декабря 1943 г.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Tx/>
                        <a:buChar char="-"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коренной перелом в ходе войны…</a:t>
                      </a:r>
                    </a:p>
                    <a:p>
                      <a:pPr marL="342900" indent="-342900">
                        <a:buFontTx/>
                        <a:buChar char="-"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Тегеранская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конференция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902039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036496" cy="72008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Основные периоды второй мировой войны</a:t>
            </a:r>
            <a:endParaRPr lang="ru-RU" sz="1800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6232978"/>
              </p:ext>
            </p:extLst>
          </p:nvPr>
        </p:nvGraphicFramePr>
        <p:xfrm>
          <a:off x="107504" y="980728"/>
          <a:ext cx="9010600" cy="4686112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584176"/>
                <a:gridCol w="7426424"/>
              </a:tblGrid>
              <a:tr h="60652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Период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Краткая характеристика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778749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 января 1944 -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9 мая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1945 г.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6213" indent="-176213">
                        <a:buFontTx/>
                        <a:buChar char="-"/>
                      </a:pPr>
                      <a:endParaRPr lang="ru-RU" sz="2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76213" indent="-176213">
                        <a:buFontTx/>
                        <a:buChar char="-"/>
                      </a:pPr>
                      <a:endParaRPr lang="ru-RU" sz="2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76213" indent="-176213">
                        <a:buFontTx/>
                        <a:buChar char="-"/>
                      </a:pPr>
                      <a:endParaRPr lang="ru-RU" sz="2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76213" indent="-176213">
                        <a:buFontTx/>
                        <a:buChar char="-"/>
                      </a:pPr>
                      <a:endParaRPr lang="ru-RU" sz="2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76213" indent="-176213">
                        <a:buFontTx/>
                        <a:buChar char="-"/>
                      </a:pPr>
                      <a:endParaRPr lang="ru-RU" sz="2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76213" indent="-176213">
                        <a:buFontTx/>
                        <a:buChar char="-"/>
                      </a:pP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793585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9 мая -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 сентября 1945 г.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6213" indent="-176213">
                        <a:buFontTx/>
                        <a:buChar char="-"/>
                      </a:pP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885564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036496" cy="72008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Основные периоды второй мировой войны</a:t>
            </a:r>
            <a:endParaRPr lang="ru-RU" sz="1800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1223559"/>
              </p:ext>
            </p:extLst>
          </p:nvPr>
        </p:nvGraphicFramePr>
        <p:xfrm>
          <a:off x="107504" y="980728"/>
          <a:ext cx="9010600" cy="4812767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584176"/>
                <a:gridCol w="7426424"/>
              </a:tblGrid>
              <a:tr h="60652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Период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Краткая характеристика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778749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 января 1944 -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9 мая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1945 г.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6213" indent="-176213">
                        <a:buFontTx/>
                        <a:buChar char="-"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освобождение территории СССР</a:t>
                      </a:r>
                    </a:p>
                    <a:p>
                      <a:pPr marL="176213" indent="-176213">
                        <a:buFontTx/>
                        <a:buChar char="-"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открытие второго фронта…</a:t>
                      </a:r>
                    </a:p>
                    <a:p>
                      <a:pPr marL="176213" indent="-176213">
                        <a:buFontTx/>
                        <a:buChar char="-"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освобождение стран Европы,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Ялтинская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(Крымская) конференция…</a:t>
                      </a:r>
                    </a:p>
                    <a:p>
                      <a:pPr marL="176213" indent="-176213">
                        <a:buFontTx/>
                        <a:buChar char="-"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разгром фашистского блока, окончание Великой Отечественной войны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793585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9 мая -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 сентября 1945 г.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6213" indent="-176213">
                        <a:buFontTx/>
                        <a:buChar char="-"/>
                      </a:pPr>
                      <a:endParaRPr lang="ru-RU" sz="2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76213" indent="-176213">
                        <a:buFontTx/>
                        <a:buChar char="-"/>
                      </a:pPr>
                      <a:endParaRPr lang="ru-RU" sz="2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76213" indent="-176213">
                        <a:buFontTx/>
                        <a:buChar char="-"/>
                      </a:pPr>
                      <a:endParaRPr lang="ru-RU" sz="2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76213" indent="-176213">
                        <a:buFontTx/>
                        <a:buChar char="-"/>
                      </a:pPr>
                      <a:endParaRPr lang="ru-RU" sz="2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176213" indent="-176213">
                        <a:buFontTx/>
                        <a:buChar char="-"/>
                      </a:pP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057913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9036496" cy="72008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Основные периоды второй мировой войны</a:t>
            </a:r>
            <a:endParaRPr lang="ru-RU" sz="1800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0310638"/>
              </p:ext>
            </p:extLst>
          </p:nvPr>
        </p:nvGraphicFramePr>
        <p:xfrm>
          <a:off x="107504" y="980728"/>
          <a:ext cx="9010600" cy="4812767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584176"/>
                <a:gridCol w="7426424"/>
              </a:tblGrid>
              <a:tr h="606527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Период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Краткая характеристика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778749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 января 1944 -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9 мая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1945 г.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6213" indent="-176213">
                        <a:buFontTx/>
                        <a:buChar char="-"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освобождение территории СССР</a:t>
                      </a:r>
                    </a:p>
                    <a:p>
                      <a:pPr marL="176213" indent="-176213">
                        <a:buFontTx/>
                        <a:buChar char="-"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открытие второго фронта…</a:t>
                      </a:r>
                    </a:p>
                    <a:p>
                      <a:pPr marL="176213" indent="-176213">
                        <a:buFontTx/>
                        <a:buChar char="-"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освобождение стран Европы,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Ялтинская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(Крымская) конференция…</a:t>
                      </a:r>
                    </a:p>
                    <a:p>
                      <a:pPr marL="176213" indent="-176213">
                        <a:buFontTx/>
                        <a:buChar char="-"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разгром фашистского блока, окончание Великой Отечественной войны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793585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9 мая -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 сентября 1945 г.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76213" marR="0" indent="-176213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Потсдамская </a:t>
                      </a: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конференция…</a:t>
                      </a:r>
                    </a:p>
                    <a:p>
                      <a:pPr marL="176213" indent="-176213">
                        <a:buFontTx/>
                        <a:buChar char="-"/>
                      </a:pPr>
                      <a:r>
                        <a:rPr lang="ru-RU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разгром милитаристской Японии, освобождение Азии от японских оккупантов, окончание Второй мировой войны</a:t>
                      </a:r>
                    </a:p>
                    <a:p>
                      <a:pPr marL="176213" indent="-176213">
                        <a:buFontTx/>
                        <a:buChar char="-"/>
                      </a:pP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01596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868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Международные конференции</a:t>
            </a:r>
            <a:endParaRPr lang="ru-RU" sz="2200" dirty="0">
              <a:solidFill>
                <a:srgbClr val="FF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64024617"/>
              </p:ext>
            </p:extLst>
          </p:nvPr>
        </p:nvGraphicFramePr>
        <p:xfrm>
          <a:off x="20668" y="869745"/>
          <a:ext cx="9144000" cy="58577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6979"/>
                <a:gridCol w="1111719"/>
                <a:gridCol w="6105302"/>
              </a:tblGrid>
              <a:tr h="46281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Принятые решения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9882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Тегеранская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28.11-01.12.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1943 г.</a:t>
                      </a:r>
                    </a:p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9882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Крымская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(Ялтинская)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04-11.02.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1945 г.</a:t>
                      </a:r>
                    </a:p>
                    <a:p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  <a:spcBef>
                          <a:spcPts val="0"/>
                        </a:spcBef>
                        <a:buFontTx/>
                        <a:buChar char="-"/>
                      </a:pP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281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Потсдамская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17.07-02.08.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1945 г.</a:t>
                      </a:r>
                    </a:p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Tx/>
                        <a:buChar char="-"/>
                      </a:pP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2588389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858</TotalTime>
  <Words>892</Words>
  <Application>Microsoft Office PowerPoint</Application>
  <PresentationFormat>Экран (4:3)</PresentationFormat>
  <Paragraphs>247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ЗАДАНИЯ  к  Уроку  обобщения по  IV  разделу «вторая  мировая война. великая  отечественная  война  советского  народа»</vt:lpstr>
      <vt:lpstr>Основные периоды второй мировой войны</vt:lpstr>
      <vt:lpstr>Основные периоды второй мировой войны</vt:lpstr>
      <vt:lpstr>Основные периоды второй мировой войны</vt:lpstr>
      <vt:lpstr>Основные периоды второй мировой войны</vt:lpstr>
      <vt:lpstr>Основные периоды второй мировой войны</vt:lpstr>
      <vt:lpstr>Основные периоды второй мировой войны</vt:lpstr>
      <vt:lpstr>Основные периоды второй мировой войны</vt:lpstr>
      <vt:lpstr>Международные конференции</vt:lpstr>
      <vt:lpstr>Международные конференции</vt:lpstr>
      <vt:lpstr>Международные конференции</vt:lpstr>
      <vt:lpstr>Международные конференции</vt:lpstr>
      <vt:lpstr>Составьте схему «предпосылки и последствия победы красной армии в курской битве»</vt:lpstr>
      <vt:lpstr>Составьте схему «предпосылки и последствия победы красной армии в курской битве»</vt:lpstr>
      <vt:lpstr>Составьте схему «предпосылки и последствия победы красной армии в курской битве»</vt:lpstr>
      <vt:lpstr>Определите  и  охарактеризуйте (кратко) исторического  деятеля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обобщения по разделу 4 всемирной истории 10 кл</dc:title>
  <dc:creator>ПВГ</dc:creator>
  <cp:lastModifiedBy>Dmitriy Petkun</cp:lastModifiedBy>
  <cp:revision>121</cp:revision>
  <dcterms:created xsi:type="dcterms:W3CDTF">2013-02-13T22:58:36Z</dcterms:created>
  <dcterms:modified xsi:type="dcterms:W3CDTF">2016-05-15T16:07:10Z</dcterms:modified>
</cp:coreProperties>
</file>