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77" r:id="rId2"/>
    <p:sldId id="378" r:id="rId3"/>
    <p:sldId id="381" r:id="rId4"/>
    <p:sldId id="390" r:id="rId5"/>
    <p:sldId id="379" r:id="rId6"/>
    <p:sldId id="382" r:id="rId7"/>
    <p:sldId id="383" r:id="rId8"/>
    <p:sldId id="384" r:id="rId9"/>
    <p:sldId id="385" r:id="rId10"/>
    <p:sldId id="386" r:id="rId11"/>
    <p:sldId id="387" r:id="rId12"/>
    <p:sldId id="388" r:id="rId13"/>
    <p:sldId id="38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56" y="-5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28.03.2016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28.03.2016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28.03.2016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28.03.2016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28.03.2016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28.03.2016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28.03.2016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28.03.2016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28.03.2016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28.03.2016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8FF13-822B-4D6E-96E9-E4EAAFB86C09}" type="datetimeFigureOut">
              <a:rPr lang="ru-RU" smtClean="0"/>
              <a:t>28.03.2016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6B28FF13-822B-4D6E-96E9-E4EAAFB86C09}" type="datetimeFigureOut">
              <a:rPr lang="ru-RU" smtClean="0"/>
              <a:t>28.03.2016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8809003C-E7BB-4423-BE36-3B029B033471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647056" y="3356992"/>
            <a:ext cx="8496944" cy="990600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>
                <a:ln w="18415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mbria" panose="02040503050406030204" pitchFamily="18" charset="0"/>
              </a:rPr>
              <a:t>Коренной перелом</a:t>
            </a:r>
            <a:br>
              <a:rPr lang="ru-RU" sz="4800" b="1" dirty="0">
                <a:ln w="18415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mbria" panose="02040503050406030204" pitchFamily="18" charset="0"/>
              </a:rPr>
            </a:br>
            <a:r>
              <a:rPr lang="ru-RU" sz="4800" b="1" dirty="0">
                <a:ln w="18415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mbria" panose="02040503050406030204" pitchFamily="18" charset="0"/>
              </a:rPr>
              <a:t> </a:t>
            </a:r>
            <a:r>
              <a:rPr lang="ru-RU" sz="4800" b="1">
                <a:ln w="18415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mbria" panose="02040503050406030204" pitchFamily="18" charset="0"/>
              </a:rPr>
              <a:t>в </a:t>
            </a:r>
            <a:r>
              <a:rPr lang="ru-RU" sz="4800" b="1" smtClean="0">
                <a:ln w="18415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mbria" panose="02040503050406030204" pitchFamily="18" charset="0"/>
              </a:rPr>
              <a:t>ходе Великой </a:t>
            </a:r>
            <a:r>
              <a:rPr lang="ru-RU" sz="4800" b="1" dirty="0">
                <a:ln w="18415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mbria" panose="02040503050406030204" pitchFamily="18" charset="0"/>
              </a:rPr>
              <a:t>Отечественной </a:t>
            </a:r>
            <a:br>
              <a:rPr lang="ru-RU" sz="4800" b="1" dirty="0">
                <a:ln w="18415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mbria" panose="02040503050406030204" pitchFamily="18" charset="0"/>
              </a:rPr>
            </a:br>
            <a:r>
              <a:rPr lang="ru-RU" sz="3600" dirty="0">
                <a:ln w="18415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mbria" panose="02040503050406030204" pitchFamily="18" charset="0"/>
              </a:rPr>
              <a:t>(и Второй мировой)</a:t>
            </a:r>
            <a:r>
              <a:rPr lang="ru-RU" sz="3600">
                <a:ln w="18415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mbria" panose="02040503050406030204" pitchFamily="18" charset="0"/>
              </a:rPr>
              <a:t/>
            </a:r>
            <a:br>
              <a:rPr lang="ru-RU" sz="3600">
                <a:ln w="18415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mbria" panose="02040503050406030204" pitchFamily="18" charset="0"/>
              </a:rPr>
            </a:br>
            <a:r>
              <a:rPr lang="ru-RU" sz="4800" b="1" smtClean="0">
                <a:ln w="18415" cmpd="sng">
                  <a:solidFill>
                    <a:schemeClr val="accent2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Cambria" panose="02040503050406030204" pitchFamily="18" charset="0"/>
              </a:rPr>
              <a:t>войн</a:t>
            </a:r>
            <a:endParaRPr lang="ru-RU" sz="48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53"/>
          <a:stretch/>
        </p:blipFill>
        <p:spPr bwMode="auto">
          <a:xfrm>
            <a:off x="1931318" y="24408"/>
            <a:ext cx="4762500" cy="300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095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67818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Военные действия союзников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/>
            </a:r>
            <a:br>
              <a:rPr lang="ru-RU" sz="3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</a:b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268760"/>
            <a:ext cx="8316416" cy="4966320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				</a:t>
            </a:r>
            <a:endParaRPr lang="ru-RU" b="1" dirty="0" smtClean="0">
              <a:latin typeface="Cambria" panose="02040503050406030204" pitchFamily="18" charset="0"/>
            </a:endParaRPr>
          </a:p>
          <a:p>
            <a:pPr marL="457200" lvl="0" indent="-45720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endParaRPr lang="ru-RU" b="1" dirty="0">
              <a:latin typeface="Cambria" panose="02040503050406030204" pitchFamily="18" charset="0"/>
            </a:endParaRPr>
          </a:p>
          <a:p>
            <a:pPr marL="457200" indent="-45720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endParaRPr lang="ru-RU" b="1" dirty="0" smtClean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6986" y="3500134"/>
            <a:ext cx="877241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Cambria" panose="02040503050406030204" pitchFamily="18" charset="0"/>
              </a:rPr>
              <a:t>	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Осенью 1942 г. у Эль-Аламейна (Северная Африка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) англичане разгромили немецкую армию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Э.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Роммеля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В ноябре 1942 г. в Марокко и Алжире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высадились англо-американские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вой­ска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 главе с амер. генералом 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Д. Эйзенхауэром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мае 1943 г. окружили в Тунисе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немецко-итальянскую группировку, которая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вскоре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капитулировала.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В июле 1943 г. союзники высадились на о. Сицилия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начали освобож­дение Италии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hamster02.narod.ru/05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9" t="44817" r="5421" b="15665"/>
          <a:stretch/>
        </p:blipFill>
        <p:spPr bwMode="auto">
          <a:xfrm>
            <a:off x="37108" y="332656"/>
            <a:ext cx="9136144" cy="3136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643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67818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Военные действия союзников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/>
            </a:r>
            <a:br>
              <a:rPr lang="ru-RU" sz="32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</a:b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268760"/>
            <a:ext cx="8316416" cy="4966320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				</a:t>
            </a:r>
            <a:endParaRPr lang="ru-RU" b="1" dirty="0" smtClean="0">
              <a:latin typeface="Cambria" panose="02040503050406030204" pitchFamily="18" charset="0"/>
            </a:endParaRPr>
          </a:p>
          <a:p>
            <a:pPr marL="457200" lvl="0" indent="-45720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endParaRPr lang="ru-RU" b="1" dirty="0">
              <a:latin typeface="Cambria" panose="02040503050406030204" pitchFamily="18" charset="0"/>
            </a:endParaRPr>
          </a:p>
          <a:p>
            <a:pPr marL="457200" indent="-45720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endParaRPr lang="ru-RU" b="1" dirty="0" smtClean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96136" y="836712"/>
            <a:ext cx="351643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Cambria" panose="02040503050406030204" pitchFamily="18" charset="0"/>
              </a:rPr>
              <a:t>	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Летом 1942 г.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амери­канцы нанесли поражение японскому флоту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у о.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Мидуэй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В нач. 1943 г.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японцы проиграли сражение за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Гуадалканал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(Соломоновы острова)</a:t>
            </a:r>
          </a:p>
        </p:txBody>
      </p:sp>
      <p:pic>
        <p:nvPicPr>
          <p:cNvPr id="5" name="Picture 2" descr="http://ukrmap.su/program2009/wh11/Maps/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83" t="15578" r="31463" b="2930"/>
          <a:stretch/>
        </p:blipFill>
        <p:spPr bwMode="auto">
          <a:xfrm>
            <a:off x="31254" y="507301"/>
            <a:ext cx="5376042" cy="5833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cdn.theatlantic.com/static/infocus/ww2_15/s_w05_08010118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79" t="9766" r="16637" b="19366"/>
          <a:stretch/>
        </p:blipFill>
        <p:spPr bwMode="auto">
          <a:xfrm>
            <a:off x="5292080" y="4253032"/>
            <a:ext cx="3405127" cy="1961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2990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67818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Cambria" panose="02040503050406030204" pitchFamily="18" charset="0"/>
              </a:rPr>
              <a:t>Тегеранская конференция</a:t>
            </a:r>
            <a:br>
              <a:rPr lang="ru-RU" sz="3200" b="1" dirty="0">
                <a:solidFill>
                  <a:schemeClr val="bg1"/>
                </a:solidFill>
                <a:latin typeface="Cambria" panose="02040503050406030204" pitchFamily="18" charset="0"/>
              </a:rPr>
            </a:br>
            <a:r>
              <a:rPr lang="ru-RU" sz="3200" dirty="0">
                <a:solidFill>
                  <a:srgbClr val="C00000"/>
                </a:solidFill>
                <a:latin typeface="Cambria" panose="02040503050406030204" pitchFamily="18" charset="0"/>
              </a:rPr>
              <a:t>(</a:t>
            </a:r>
            <a:r>
              <a:rPr lang="ru-RU" sz="3200" b="1" dirty="0">
                <a:solidFill>
                  <a:srgbClr val="C00000"/>
                </a:solidFill>
                <a:latin typeface="Cambria" panose="02040503050406030204" pitchFamily="18" charset="0"/>
              </a:rPr>
              <a:t>28 ноября -1 декабря 1943</a:t>
            </a:r>
            <a:r>
              <a:rPr lang="ru-RU" sz="3200" dirty="0">
                <a:solidFill>
                  <a:srgbClr val="C00000"/>
                </a:solidFill>
                <a:latin typeface="Cambria" panose="02040503050406030204" pitchFamily="18" charset="0"/>
              </a:rPr>
              <a:t>)</a:t>
            </a:r>
            <a:endParaRPr lang="ru-RU" sz="3200" b="1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268760"/>
            <a:ext cx="8316416" cy="4966320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				</a:t>
            </a:r>
            <a:endParaRPr lang="ru-RU" b="1" dirty="0" smtClean="0">
              <a:latin typeface="Cambria" panose="02040503050406030204" pitchFamily="18" charset="0"/>
            </a:endParaRPr>
          </a:p>
          <a:p>
            <a:pPr marL="457200" lvl="0" indent="-45720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endParaRPr lang="ru-RU" b="1" dirty="0">
              <a:latin typeface="Cambria" panose="02040503050406030204" pitchFamily="18" charset="0"/>
            </a:endParaRPr>
          </a:p>
          <a:p>
            <a:pPr marL="457200" indent="-45720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endParaRPr lang="ru-RU" b="1" dirty="0" smtClean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3" y="4591937"/>
            <a:ext cx="854858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Cambria" panose="02040503050406030204" pitchFamily="18" charset="0"/>
              </a:rPr>
              <a:t>	</a:t>
            </a:r>
            <a:r>
              <a:rPr lang="ru-RU" sz="2400" dirty="0">
                <a:latin typeface="Cambria" panose="02040503050406030204" pitchFamily="18" charset="0"/>
              </a:rPr>
              <a:t>Основной вопрос </a:t>
            </a:r>
            <a:r>
              <a:rPr lang="ru-RU" sz="2400" b="1" dirty="0">
                <a:latin typeface="Cambria" panose="02040503050406030204" pitchFamily="18" charset="0"/>
              </a:rPr>
              <a:t>- открытие второго фронта в Европе</a:t>
            </a:r>
            <a:r>
              <a:rPr lang="ru-RU" sz="2400" b="1" i="1" dirty="0">
                <a:latin typeface="Cambria" panose="02040503050406030204" pitchFamily="18" charset="0"/>
              </a:rPr>
              <a:t> (в мае 1944 г</a:t>
            </a:r>
            <a:r>
              <a:rPr lang="ru-RU" sz="2400" b="1" i="1" dirty="0" smtClean="0">
                <a:latin typeface="Cambria" panose="02040503050406030204" pitchFamily="18" charset="0"/>
              </a:rPr>
              <a:t>.) +</a:t>
            </a:r>
            <a:r>
              <a:rPr lang="ru-RU" sz="2400" b="1" dirty="0" smtClean="0">
                <a:latin typeface="Cambria" panose="02040503050406030204" pitchFamily="18" charset="0"/>
              </a:rPr>
              <a:t> </a:t>
            </a:r>
            <a:r>
              <a:rPr lang="ru-RU" sz="2400" b="1" dirty="0">
                <a:latin typeface="Cambria" panose="02040503050406030204" pitchFamily="18" charset="0"/>
              </a:rPr>
              <a:t>п</a:t>
            </a:r>
            <a:r>
              <a:rPr lang="ru-RU" sz="2400" b="1" dirty="0" smtClean="0">
                <a:latin typeface="Cambria" panose="02040503050406030204" pitchFamily="18" charset="0"/>
              </a:rPr>
              <a:t>ослевоенное </a:t>
            </a:r>
            <a:r>
              <a:rPr lang="ru-RU" sz="2400" b="1" dirty="0">
                <a:latin typeface="Cambria" panose="02040503050406030204" pitchFamily="18" charset="0"/>
              </a:rPr>
              <a:t>сотрудничество и устройство мира.</a:t>
            </a:r>
          </a:p>
          <a:p>
            <a:pPr algn="just"/>
            <a:r>
              <a:rPr lang="ru-RU" sz="2400" b="1" dirty="0">
                <a:latin typeface="Cambria" panose="02040503050406030204" pitchFamily="18" charset="0"/>
              </a:rPr>
              <a:t>	</a:t>
            </a:r>
            <a:r>
              <a:rPr lang="ru-RU" sz="2400" dirty="0" smtClean="0">
                <a:latin typeface="Cambria" panose="02040503050406030204" pitchFamily="18" charset="0"/>
              </a:rPr>
              <a:t>Подписана</a:t>
            </a:r>
            <a:r>
              <a:rPr lang="ru-RU" sz="2400" b="1" dirty="0" smtClean="0">
                <a:latin typeface="Cambria" panose="02040503050406030204" pitchFamily="18" charset="0"/>
              </a:rPr>
              <a:t> </a:t>
            </a:r>
            <a:r>
              <a:rPr lang="ru-RU" sz="2400" b="1" i="1" dirty="0" smtClean="0">
                <a:latin typeface="Cambria" panose="02040503050406030204" pitchFamily="18" charset="0"/>
              </a:rPr>
              <a:t>Декларация</a:t>
            </a:r>
            <a:r>
              <a:rPr lang="ru-RU" sz="2400" b="1" dirty="0" smtClean="0">
                <a:latin typeface="Cambria" panose="02040503050406030204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 необходимости усиления совместной борьбы против Германии и ее союзников и путях послевоенного сотрудничества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60403" y="1535494"/>
            <a:ext cx="3755727" cy="83099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/>
              <a:t>И.В.Сталин</a:t>
            </a:r>
            <a:r>
              <a:rPr lang="ru-RU" sz="2400" dirty="0"/>
              <a:t>, </a:t>
            </a:r>
            <a:r>
              <a:rPr lang="ru-RU" sz="2400" dirty="0" err="1" smtClean="0"/>
              <a:t>Ф.Рузвельт</a:t>
            </a:r>
            <a:r>
              <a:rPr lang="ru-RU" sz="2400" dirty="0" smtClean="0"/>
              <a:t> </a:t>
            </a:r>
            <a:r>
              <a:rPr lang="ru-RU" sz="2400" dirty="0"/>
              <a:t>и </a:t>
            </a:r>
            <a:r>
              <a:rPr lang="ru-RU" sz="2400" dirty="0" err="1" smtClean="0"/>
              <a:t>У.Черчилль</a:t>
            </a:r>
            <a:r>
              <a:rPr lang="ru-RU" sz="2400" dirty="0" smtClean="0"/>
              <a:t> </a:t>
            </a:r>
            <a:r>
              <a:rPr lang="ru-RU" sz="2400" dirty="0"/>
              <a:t>в </a:t>
            </a:r>
            <a:r>
              <a:rPr lang="ru-RU" sz="2400" dirty="0" smtClean="0"/>
              <a:t>Тегеране</a:t>
            </a:r>
            <a:endParaRPr lang="ru-RU" sz="2400" dirty="0"/>
          </a:p>
        </p:txBody>
      </p:sp>
      <p:pic>
        <p:nvPicPr>
          <p:cNvPr id="4098" name="Picture 2" descr="http://www.vremia.ua/i/ci/1385730453529891957e5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033417"/>
            <a:ext cx="4253458" cy="34027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OqIIgHh7Xn4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4343" y="2963218"/>
            <a:ext cx="2695973" cy="1472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0120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67818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Cambria" panose="02040503050406030204" pitchFamily="18" charset="0"/>
              </a:rPr>
              <a:t>Тегеранская конференция</a:t>
            </a:r>
            <a:br>
              <a:rPr lang="ru-RU" sz="3200" b="1" dirty="0">
                <a:solidFill>
                  <a:schemeClr val="bg1"/>
                </a:solidFill>
                <a:latin typeface="Cambria" panose="02040503050406030204" pitchFamily="18" charset="0"/>
              </a:rPr>
            </a:br>
            <a:r>
              <a:rPr lang="ru-RU" sz="3200" dirty="0">
                <a:solidFill>
                  <a:srgbClr val="C00000"/>
                </a:solidFill>
                <a:latin typeface="Cambria" panose="02040503050406030204" pitchFamily="18" charset="0"/>
              </a:rPr>
              <a:t>(</a:t>
            </a:r>
            <a:r>
              <a:rPr lang="ru-RU" sz="3200" b="1" dirty="0">
                <a:solidFill>
                  <a:srgbClr val="C00000"/>
                </a:solidFill>
                <a:latin typeface="Cambria" panose="02040503050406030204" pitchFamily="18" charset="0"/>
              </a:rPr>
              <a:t>28 ноября -1 декабря 1943</a:t>
            </a:r>
            <a:r>
              <a:rPr lang="ru-RU" sz="3200" dirty="0">
                <a:solidFill>
                  <a:srgbClr val="C00000"/>
                </a:solidFill>
                <a:latin typeface="Cambria" panose="02040503050406030204" pitchFamily="18" charset="0"/>
              </a:rPr>
              <a:t>)</a:t>
            </a:r>
            <a:endParaRPr lang="ru-RU" sz="3200" b="1" dirty="0">
              <a:solidFill>
                <a:srgbClr val="C00000"/>
              </a:solidFill>
              <a:latin typeface="Cambria" panose="020405030504060302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268760"/>
            <a:ext cx="8316416" cy="4966320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				</a:t>
            </a:r>
            <a:endParaRPr lang="ru-RU" b="1" dirty="0" smtClean="0">
              <a:latin typeface="Cambria" panose="02040503050406030204" pitchFamily="18" charset="0"/>
            </a:endParaRPr>
          </a:p>
          <a:p>
            <a:pPr marL="457200" lvl="0" indent="-45720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endParaRPr lang="ru-RU" b="1" dirty="0">
              <a:latin typeface="Cambria" panose="02040503050406030204" pitchFamily="18" charset="0"/>
            </a:endParaRPr>
          </a:p>
          <a:p>
            <a:pPr marL="457200" indent="-45720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endParaRPr lang="ru-RU" b="1" dirty="0" smtClean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98604" y="1864857"/>
            <a:ext cx="326588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8288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 вопросу</a:t>
            </a:r>
          </a:p>
          <a:p>
            <a:pPr algn="ctr" defTabSz="268288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 Польше</a:t>
            </a:r>
          </a:p>
          <a:p>
            <a:pPr algn="ctr" defTabSz="268288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была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достигнута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договорённость</a:t>
            </a:r>
          </a:p>
          <a:p>
            <a:pPr algn="ctr" defTabSz="268288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послевоенная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восточная граница пройдёт по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«линии 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Керзона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, а западная – по реке Одер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://dic.academic.ru/pictures/wiki/files/77/Map_of_Poland_(1945)_rus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94"/>
          <a:stretch/>
        </p:blipFill>
        <p:spPr bwMode="auto">
          <a:xfrm>
            <a:off x="514028" y="1066985"/>
            <a:ext cx="5184576" cy="5012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4112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764704"/>
            <a:ext cx="8136904" cy="5398368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План</a:t>
            </a:r>
          </a:p>
          <a:p>
            <a:pPr marL="0" indent="0" algn="ctr">
              <a:buNone/>
            </a:pPr>
            <a:endParaRPr lang="ru-RU" sz="1000" b="1" dirty="0" smtClean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Сталинградская </a:t>
            </a:r>
            <a:r>
              <a:rPr lang="ru-RU" b="1" dirty="0">
                <a:solidFill>
                  <a:srgbClr val="C00000"/>
                </a:solidFill>
                <a:latin typeface="Cambria" panose="02040503050406030204" pitchFamily="18" charset="0"/>
              </a:rPr>
              <a:t>битва (17 июля 1942 – 2 февраля 1943 г.)</a:t>
            </a:r>
          </a:p>
          <a:p>
            <a:pPr marL="342900" indent="-342900">
              <a:buAutoNum type="arabicPeriod"/>
            </a:pPr>
            <a:endParaRPr lang="ru-RU" sz="1000" b="1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pPr marL="342900" indent="-342900">
              <a:buAutoNum type="arabicPeriod"/>
            </a:pPr>
            <a:r>
              <a:rPr lang="ru-RU" b="1" dirty="0">
                <a:solidFill>
                  <a:srgbClr val="C00000"/>
                </a:solidFill>
                <a:latin typeface="Cambria" panose="02040503050406030204" pitchFamily="18" charset="0"/>
              </a:rPr>
              <a:t>Курская битва (5 июля – 23 августа 1943 г.)</a:t>
            </a:r>
          </a:p>
          <a:p>
            <a:pPr marL="342900" indent="-342900">
              <a:buAutoNum type="arabicPeriod"/>
            </a:pPr>
            <a:endParaRPr lang="ru-RU" sz="1000" b="1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  <a:latin typeface="Cambria" panose="02040503050406030204" pitchFamily="18" charset="0"/>
              </a:rPr>
              <a:t>3. Военные действия союзников в Северной Африке и на Тихом океане</a:t>
            </a:r>
          </a:p>
          <a:p>
            <a:pPr marL="342900" indent="-342900">
              <a:buAutoNum type="arabicPeriod"/>
            </a:pPr>
            <a:endParaRPr lang="ru-RU" sz="1000" b="1" dirty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  <a:latin typeface="Cambria" panose="02040503050406030204" pitchFamily="18" charset="0"/>
              </a:rPr>
              <a:t>4. Тегеранская конференция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6182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67818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>
                <a:solidFill>
                  <a:schemeClr val="bg1"/>
                </a:solidFill>
                <a:latin typeface="+mn-lt"/>
              </a:rPr>
              <a:t>Сталинградская битва</a:t>
            </a:r>
            <a:br>
              <a:rPr lang="ru-RU" sz="3100" b="1" dirty="0">
                <a:solidFill>
                  <a:schemeClr val="bg1"/>
                </a:solidFill>
                <a:latin typeface="+mn-lt"/>
              </a:rPr>
            </a:br>
            <a:r>
              <a:rPr lang="ru-RU" sz="3100" b="1" dirty="0">
                <a:solidFill>
                  <a:srgbClr val="C00000"/>
                </a:solidFill>
                <a:latin typeface="+mn-lt"/>
              </a:rPr>
              <a:t>(17 июля 1942 г. -2 февраля 1943 г</a:t>
            </a:r>
            <a:r>
              <a:rPr lang="ru-RU" sz="3100" b="1" dirty="0" smtClean="0">
                <a:solidFill>
                  <a:srgbClr val="C00000"/>
                </a:solidFill>
                <a:latin typeface="+mn-lt"/>
              </a:rPr>
              <a:t>.)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47864" y="909120"/>
            <a:ext cx="5544616" cy="5948880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	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июля 1942 г.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немцы прорывают фронт по Дону и выходят к Сталинграду.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тяжелых 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оборонительных боях советские войска нанесли значительный урон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противнику, </a:t>
            </a:r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 ноября 1942 г.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перешли  в 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контрнаступление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к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февраля 1943 г.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полностью окружили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 разгромили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противника. </a:t>
            </a:r>
            <a:r>
              <a:rPr lang="ru-RU" dirty="0" smtClean="0"/>
              <a:t>В плен сдался и  командующий 6-ой немецкой армии фельдмаршал </a:t>
            </a:r>
            <a:r>
              <a:rPr lang="ru-RU" b="1" i="1" dirty="0" smtClean="0"/>
              <a:t>Ф</a:t>
            </a:r>
            <a:r>
              <a:rPr lang="ru-RU" b="1" i="1" dirty="0"/>
              <a:t>. </a:t>
            </a:r>
            <a:r>
              <a:rPr lang="ru-RU" b="1" i="1" dirty="0" smtClean="0"/>
              <a:t>Паулюс (разработчик </a:t>
            </a:r>
            <a:r>
              <a:rPr lang="ru-RU" b="1" i="1" smtClean="0"/>
              <a:t>«Барбаросса»).</a:t>
            </a:r>
            <a:endParaRPr lang="ru-RU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Руководил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наступательной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операцией </a:t>
            </a:r>
            <a:r>
              <a:rPr lang="ru-RU" b="1" i="1" dirty="0" smtClean="0"/>
              <a:t>«Уран»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Маршал Советского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Союза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А.М.Василевский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74" t="5168" r="12999" b="58228"/>
          <a:stretch/>
        </p:blipFill>
        <p:spPr bwMode="auto">
          <a:xfrm>
            <a:off x="179512" y="909119"/>
            <a:ext cx="2898045" cy="2711351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6" name="Picture 2" descr="https://upload.wikimedia.org/wikipedia/commons/thumb/a/a3/Map_Battle_of_Stalingrad-ru.svg/1738px-Map_Battle_of_Stalingrad-ru.svg.pn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55"/>
          <a:stretch/>
        </p:blipFill>
        <p:spPr bwMode="auto">
          <a:xfrm>
            <a:off x="151089" y="3698726"/>
            <a:ext cx="2899456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marshals-victory.senat.org/amvasilevsky/A.M.Vasilevsky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50"/>
          <a:stretch/>
        </p:blipFill>
        <p:spPr bwMode="auto">
          <a:xfrm>
            <a:off x="6948264" y="4609411"/>
            <a:ext cx="1944216" cy="2099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1458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67818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>
                <a:solidFill>
                  <a:schemeClr val="bg1"/>
                </a:solidFill>
                <a:latin typeface="+mn-lt"/>
              </a:rPr>
              <a:t>Сталинградская битва</a:t>
            </a:r>
            <a:br>
              <a:rPr lang="ru-RU" sz="3100" b="1" dirty="0">
                <a:solidFill>
                  <a:schemeClr val="bg1"/>
                </a:solidFill>
                <a:latin typeface="+mn-lt"/>
              </a:rPr>
            </a:br>
            <a:r>
              <a:rPr lang="ru-RU" sz="3100" b="1" dirty="0">
                <a:solidFill>
                  <a:srgbClr val="C00000"/>
                </a:solidFill>
                <a:latin typeface="+mn-lt"/>
              </a:rPr>
              <a:t>(17 июля 1942 г. -2 февраля 1943 г</a:t>
            </a:r>
            <a:r>
              <a:rPr lang="ru-RU" sz="3100" b="1" dirty="0" smtClean="0">
                <a:solidFill>
                  <a:srgbClr val="C00000"/>
                </a:solidFill>
                <a:latin typeface="+mn-lt"/>
              </a:rPr>
              <a:t>.)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28120" y="908721"/>
            <a:ext cx="5004048" cy="5238724"/>
          </a:xfrm>
        </p:spPr>
        <p:txBody>
          <a:bodyPr>
            <a:normAutofit fontScale="85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chemeClr val="tx1"/>
                </a:solidFill>
                <a:latin typeface="Cambria" panose="02040503050406030204" pitchFamily="18" charset="0"/>
              </a:rPr>
              <a:t>	</a:t>
            </a:r>
            <a:r>
              <a:rPr lang="ru-RU" sz="2800" dirty="0" smtClean="0"/>
              <a:t>При </a:t>
            </a:r>
            <a:r>
              <a:rPr lang="ru-RU" sz="2800" dirty="0"/>
              <a:t>обороне Сталингра­да отличилось подразделение, которым командовал сержант </a:t>
            </a:r>
            <a:r>
              <a:rPr lang="ru-RU" sz="2800" i="1" dirty="0" smtClean="0"/>
              <a:t>Яков</a:t>
            </a:r>
            <a:r>
              <a:rPr lang="ru-RU" sz="2800" b="1" i="1" dirty="0" smtClean="0"/>
              <a:t> </a:t>
            </a:r>
            <a:r>
              <a:rPr lang="ru-RU" sz="2800" b="1" i="1" dirty="0"/>
              <a:t>Павлов</a:t>
            </a:r>
            <a:r>
              <a:rPr lang="ru-RU" sz="2800" i="1" dirty="0"/>
              <a:t>. </a:t>
            </a:r>
            <a:r>
              <a:rPr lang="ru-RU" sz="2800" i="1" dirty="0" smtClean="0"/>
              <a:t>	</a:t>
            </a:r>
            <a:r>
              <a:rPr lang="ru-RU" sz="2800" dirty="0" smtClean="0"/>
              <a:t>Оно </a:t>
            </a:r>
            <a:r>
              <a:rPr lang="ru-RU" sz="2800" dirty="0"/>
              <a:t>продолжительное время </a:t>
            </a:r>
            <a:r>
              <a:rPr lang="ru-RU" sz="2800" dirty="0" smtClean="0"/>
              <a:t>держало </a:t>
            </a:r>
            <a:r>
              <a:rPr lang="ru-RU" sz="2800" dirty="0"/>
              <a:t>оборону в обычном жилом </a:t>
            </a:r>
            <a:r>
              <a:rPr lang="ru-RU" sz="2800" dirty="0" smtClean="0"/>
              <a:t>доме (58 дней). </a:t>
            </a:r>
            <a:r>
              <a:rPr lang="ru-RU" sz="2800" dirty="0"/>
              <a:t>Оставленный после войны в руинах </a:t>
            </a:r>
            <a:r>
              <a:rPr lang="ru-RU" sz="2800" dirty="0" smtClean="0"/>
              <a:t> </a:t>
            </a:r>
            <a:r>
              <a:rPr lang="ru-RU" sz="2800" b="1" i="1" dirty="0" smtClean="0"/>
              <a:t>Дом </a:t>
            </a:r>
            <a:r>
              <a:rPr lang="ru-RU" sz="2800" b="1" i="1" dirty="0"/>
              <a:t>Павлова </a:t>
            </a:r>
            <a:r>
              <a:rPr lang="ru-RU" sz="2800" dirty="0"/>
              <a:t>служит памятником тех грозных </a:t>
            </a:r>
            <a:r>
              <a:rPr lang="ru-RU" sz="2800" dirty="0" smtClean="0"/>
              <a:t>событий.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800" dirty="0"/>
              <a:t>	Снайпер </a:t>
            </a:r>
            <a:r>
              <a:rPr lang="ru-RU" sz="2800" i="1" dirty="0"/>
              <a:t>Василий</a:t>
            </a:r>
            <a:r>
              <a:rPr lang="ru-RU" sz="2800" b="1" i="1" dirty="0"/>
              <a:t> </a:t>
            </a:r>
            <a:r>
              <a:rPr lang="ru-RU" sz="2800" b="1" i="1" dirty="0" smtClean="0"/>
              <a:t>Зайцев</a:t>
            </a:r>
            <a:r>
              <a:rPr lang="ru-RU" sz="2800" dirty="0"/>
              <a:t> в ходе сражения уничтожил 225 солдат и офицеров противника (в том числе 11 снайперов</a:t>
            </a:r>
            <a:r>
              <a:rPr lang="ru-RU" sz="2800" dirty="0" smtClean="0"/>
              <a:t>)</a:t>
            </a:r>
            <a:endParaRPr lang="ru-RU" sz="2800" dirty="0"/>
          </a:p>
        </p:txBody>
      </p:sp>
      <p:pic>
        <p:nvPicPr>
          <p:cNvPr id="5" name="Picture 2" descr="http://www.pravda34.info/wp-content/uploads/2014/01/2301-14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32" r="16010"/>
          <a:stretch/>
        </p:blipFill>
        <p:spPr bwMode="auto">
          <a:xfrm>
            <a:off x="1043608" y="1268760"/>
            <a:ext cx="2526736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6147445"/>
            <a:ext cx="85324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Крупнейшая сухопутная битва </a:t>
            </a:r>
            <a:r>
              <a:rPr lang="ru-RU" sz="2400" b="1" i="1" dirty="0"/>
              <a:t>в истории </a:t>
            </a:r>
            <a:r>
              <a:rPr lang="ru-RU" sz="2400" b="1" i="1" dirty="0" smtClean="0"/>
              <a:t>человечества… </a:t>
            </a:r>
            <a:endParaRPr lang="ru-RU" sz="2400" b="1" i="1" dirty="0"/>
          </a:p>
        </p:txBody>
      </p:sp>
      <p:pic>
        <p:nvPicPr>
          <p:cNvPr id="1026" name="Picture 2" descr="Vasiliy-zaytsev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0056" y="4130321"/>
            <a:ext cx="1944216" cy="2017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3711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67818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>
                <a:solidFill>
                  <a:schemeClr val="bg1"/>
                </a:solidFill>
                <a:latin typeface="+mn-lt"/>
              </a:rPr>
              <a:t>Сталинградская битва</a:t>
            </a:r>
            <a:br>
              <a:rPr lang="ru-RU" sz="3100" b="1" dirty="0">
                <a:solidFill>
                  <a:schemeClr val="bg1"/>
                </a:solidFill>
                <a:latin typeface="+mn-lt"/>
              </a:rPr>
            </a:br>
            <a:r>
              <a:rPr lang="ru-RU" sz="3100" b="1" dirty="0">
                <a:solidFill>
                  <a:srgbClr val="C00000"/>
                </a:solidFill>
                <a:latin typeface="+mn-lt"/>
              </a:rPr>
              <a:t>(17 июля 1942 г. -2 февраля 1943 г</a:t>
            </a:r>
            <a:r>
              <a:rPr lang="ru-RU" sz="3100" b="1" dirty="0" smtClean="0">
                <a:solidFill>
                  <a:srgbClr val="C00000"/>
                </a:solidFill>
                <a:latin typeface="+mn-lt"/>
              </a:rPr>
              <a:t>.)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528" y="1891680"/>
            <a:ext cx="8856984" cy="4966320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				</a:t>
            </a:r>
            <a:r>
              <a:rPr lang="ru-RU" b="1" dirty="0" smtClean="0">
                <a:solidFill>
                  <a:srgbClr val="C00000"/>
                </a:solidFill>
                <a:latin typeface="Cambria" panose="02040503050406030204" pitchFamily="18" charset="0"/>
              </a:rPr>
              <a:t>Значение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ru-RU" b="1" dirty="0" smtClean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pPr marL="457200" lvl="0" indent="-45720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800" b="1" dirty="0" smtClean="0"/>
              <a:t>Переход </a:t>
            </a:r>
            <a:r>
              <a:rPr lang="ru-RU" sz="2800" dirty="0" smtClean="0"/>
              <a:t>стратегической </a:t>
            </a:r>
            <a:r>
              <a:rPr lang="ru-RU" sz="2800" b="1" dirty="0"/>
              <a:t>инициативы к советским </a:t>
            </a:r>
            <a:r>
              <a:rPr lang="ru-RU" sz="2800" b="1" dirty="0" smtClean="0"/>
              <a:t>войскам </a:t>
            </a:r>
            <a:r>
              <a:rPr lang="ru-RU" sz="2800" dirty="0" smtClean="0"/>
              <a:t>(начало коренного перелома).</a:t>
            </a:r>
          </a:p>
          <a:p>
            <a:pPr marL="457200" indent="-45720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800" b="1" dirty="0" smtClean="0"/>
              <a:t>Отказ </a:t>
            </a:r>
            <a:r>
              <a:rPr lang="ru-RU" sz="2800" b="1" dirty="0"/>
              <a:t>Японии </a:t>
            </a:r>
            <a:r>
              <a:rPr lang="ru-RU" sz="2800" dirty="0"/>
              <a:t>и Турции </a:t>
            </a:r>
            <a:r>
              <a:rPr lang="ru-RU" sz="2800" b="1" dirty="0"/>
              <a:t>от </a:t>
            </a:r>
            <a:r>
              <a:rPr lang="ru-RU" sz="2800" b="1" dirty="0" smtClean="0"/>
              <a:t>планов вступления в войну против СССР.</a:t>
            </a:r>
            <a:endParaRPr lang="ru-RU" sz="2800" b="1" dirty="0"/>
          </a:p>
          <a:p>
            <a:pPr marL="457200" indent="-45720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800" dirty="0" smtClean="0"/>
              <a:t>Подорвана военная мощь и моральный дух Германии и её союзников (Италия, Венгрия, Румыния).</a:t>
            </a:r>
          </a:p>
          <a:p>
            <a:pPr marL="457200" indent="-45720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800" dirty="0" smtClean="0"/>
              <a:t>Активизация </a:t>
            </a:r>
            <a:r>
              <a:rPr lang="ru-RU" sz="2800" dirty="0"/>
              <a:t>англо-американских войск на севере Африки</a:t>
            </a:r>
          </a:p>
          <a:p>
            <a:pPr marL="0" lvl="0" indent="0">
              <a:lnSpc>
                <a:spcPct val="110000"/>
              </a:lnSpc>
              <a:spcBef>
                <a:spcPts val="0"/>
              </a:spcBef>
              <a:buNone/>
            </a:pPr>
            <a:endParaRPr lang="ru-RU" b="1" dirty="0" smtClean="0">
              <a:latin typeface="Cambria" panose="02040503050406030204" pitchFamily="18" charset="0"/>
            </a:endParaRPr>
          </a:p>
          <a:p>
            <a:pPr marL="457200" lvl="0" indent="-45720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endParaRPr lang="ru-RU" b="1" dirty="0">
              <a:latin typeface="Cambria" panose="02040503050406030204" pitchFamily="18" charset="0"/>
            </a:endParaRPr>
          </a:p>
          <a:p>
            <a:pPr marL="457200" indent="-45720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endParaRPr lang="ru-RU" b="1" dirty="0" smtClean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293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67818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Курская битва</a:t>
            </a:r>
            <a:b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</a:b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(</a:t>
            </a:r>
            <a:r>
              <a:rPr lang="ru-RU" sz="3200" b="1" dirty="0">
                <a:solidFill>
                  <a:srgbClr val="C00000"/>
                </a:solidFill>
                <a:latin typeface="Cambria" panose="02040503050406030204" pitchFamily="18" charset="0"/>
              </a:rPr>
              <a:t>5 июля 1943 г</a:t>
            </a:r>
            <a:r>
              <a:rPr lang="ru-RU" sz="3200" dirty="0">
                <a:solidFill>
                  <a:srgbClr val="C00000"/>
                </a:solidFill>
                <a:latin typeface="Cambria" panose="02040503050406030204" pitchFamily="18" charset="0"/>
              </a:rPr>
              <a:t>. - </a:t>
            </a:r>
            <a:r>
              <a:rPr lang="ru-RU" sz="3200" b="1" dirty="0">
                <a:solidFill>
                  <a:srgbClr val="C00000"/>
                </a:solidFill>
                <a:latin typeface="Cambria" panose="02040503050406030204" pitchFamily="18" charset="0"/>
              </a:rPr>
              <a:t>23 августа 1943 г.)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268760"/>
            <a:ext cx="8316416" cy="4966320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				</a:t>
            </a:r>
            <a:endParaRPr lang="ru-RU" b="1" dirty="0" smtClean="0">
              <a:latin typeface="Cambria" panose="02040503050406030204" pitchFamily="18" charset="0"/>
            </a:endParaRPr>
          </a:p>
          <a:p>
            <a:pPr marL="457200" lvl="0" indent="-45720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endParaRPr lang="ru-RU" b="1" dirty="0">
              <a:latin typeface="Cambria" panose="02040503050406030204" pitchFamily="18" charset="0"/>
            </a:endParaRPr>
          </a:p>
          <a:p>
            <a:pPr marL="457200" indent="-45720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endParaRPr lang="ru-RU" b="1" dirty="0" smtClean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0068" y="2924944"/>
            <a:ext cx="87724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Cambria" panose="02040503050406030204" pitchFamily="18" charset="0"/>
              </a:rPr>
              <a:t>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Летом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1943 г. Германия решила взять реванш на Курском выступе. Большие надежды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А.Гитлер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возлагал на новые образцы военной техники: самолёты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Фокке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-Вульф -190А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танки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«Тигр»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«Пантера»,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штурмовые орудия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«Фердинанд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ww2history.ru/uploads/2008/1290753679_19-357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052736"/>
            <a:ext cx="3022741" cy="155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ru5.anyfad.com/items/t1@d934fffd-6175-4a5f-b928-4d0aca0b5459/Nemeckiy-Tank-Tigr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068" y="4884004"/>
            <a:ext cx="2939764" cy="144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i.ytimg.com/vi/X2uMsAaSO1I/mqdefault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16" t="17196" r="21310" b="22303"/>
          <a:stretch/>
        </p:blipFill>
        <p:spPr bwMode="auto">
          <a:xfrm>
            <a:off x="3365484" y="4863936"/>
            <a:ext cx="2754813" cy="1465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upload.wikimedia.org/wikipedia/commons/thumb/d/d4/Elefant_USAOM-02.jpg/300px-Elefant_USAOM-02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87"/>
          <a:stretch/>
        </p:blipFill>
        <p:spPr bwMode="auto">
          <a:xfrm>
            <a:off x="6349024" y="4863936"/>
            <a:ext cx="2543456" cy="144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0047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67818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Курская битва</a:t>
            </a:r>
            <a:b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</a:b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(</a:t>
            </a:r>
            <a:r>
              <a:rPr lang="ru-RU" sz="3200" b="1" dirty="0">
                <a:solidFill>
                  <a:srgbClr val="C00000"/>
                </a:solidFill>
                <a:latin typeface="Cambria" panose="02040503050406030204" pitchFamily="18" charset="0"/>
              </a:rPr>
              <a:t>5 июля 1943 г</a:t>
            </a:r>
            <a:r>
              <a:rPr lang="ru-RU" sz="3200" dirty="0">
                <a:solidFill>
                  <a:srgbClr val="C00000"/>
                </a:solidFill>
                <a:latin typeface="Cambria" panose="02040503050406030204" pitchFamily="18" charset="0"/>
              </a:rPr>
              <a:t>. - </a:t>
            </a:r>
            <a:r>
              <a:rPr lang="ru-RU" sz="3200" b="1" dirty="0">
                <a:solidFill>
                  <a:srgbClr val="C00000"/>
                </a:solidFill>
                <a:latin typeface="Cambria" panose="02040503050406030204" pitchFamily="18" charset="0"/>
              </a:rPr>
              <a:t>23 августа 1943 г.)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268760"/>
            <a:ext cx="8316416" cy="4966320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				</a:t>
            </a:r>
            <a:endParaRPr lang="ru-RU" b="1" dirty="0" smtClean="0">
              <a:latin typeface="Cambria" panose="02040503050406030204" pitchFamily="18" charset="0"/>
            </a:endParaRPr>
          </a:p>
          <a:p>
            <a:pPr marL="457200" lvl="0" indent="-45720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endParaRPr lang="ru-RU" b="1" dirty="0">
              <a:latin typeface="Cambria" panose="02040503050406030204" pitchFamily="18" charset="0"/>
            </a:endParaRPr>
          </a:p>
          <a:p>
            <a:pPr marL="457200" indent="-45720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endParaRPr lang="ru-RU" b="1" dirty="0" smtClean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1196752"/>
            <a:ext cx="554461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Cambria" panose="02040503050406030204" pitchFamily="18" charset="0"/>
              </a:rPr>
              <a:t>	</a:t>
            </a:r>
            <a:r>
              <a:rPr lang="ru-RU" sz="2400" dirty="0">
                <a:latin typeface="Cambria" panose="02040503050406030204" pitchFamily="18" charset="0"/>
              </a:rPr>
              <a:t>Двумя встречными </a:t>
            </a:r>
            <a:r>
              <a:rPr lang="ru-RU" sz="2400" dirty="0" smtClean="0">
                <a:latin typeface="Cambria" panose="02040503050406030204" pitchFamily="18" charset="0"/>
              </a:rPr>
              <a:t>ударами</a:t>
            </a:r>
          </a:p>
          <a:p>
            <a:r>
              <a:rPr lang="ru-RU" sz="2400" dirty="0" smtClean="0">
                <a:latin typeface="Cambria" panose="02040503050406030204" pitchFamily="18" charset="0"/>
              </a:rPr>
              <a:t>с </a:t>
            </a:r>
            <a:r>
              <a:rPr lang="ru-RU" sz="2400" dirty="0">
                <a:latin typeface="Cambria" panose="02040503050406030204" pitchFamily="18" charset="0"/>
              </a:rPr>
              <a:t>севера и юга на Курск </a:t>
            </a:r>
            <a:r>
              <a:rPr lang="ru-RU" sz="2400" dirty="0" smtClean="0">
                <a:latin typeface="Cambria" panose="02040503050406030204" pitchFamily="18" charset="0"/>
              </a:rPr>
              <a:t>немцы надеялись окружить </a:t>
            </a:r>
            <a:r>
              <a:rPr lang="ru-RU" sz="2400" dirty="0">
                <a:latin typeface="Cambria" panose="02040503050406030204" pitchFamily="18" charset="0"/>
              </a:rPr>
              <a:t>и уничтожить советские </a:t>
            </a:r>
            <a:r>
              <a:rPr lang="ru-RU" sz="2400" dirty="0" smtClean="0">
                <a:latin typeface="Cambria" panose="02040503050406030204" pitchFamily="18" charset="0"/>
              </a:rPr>
              <a:t>войска </a:t>
            </a:r>
            <a:r>
              <a:rPr lang="ru-RU" sz="2400" dirty="0" smtClean="0"/>
              <a:t>(операция </a:t>
            </a:r>
            <a:r>
              <a:rPr lang="ru-RU" sz="2400" dirty="0"/>
              <a:t>«</a:t>
            </a:r>
            <a:r>
              <a:rPr lang="ru-RU" sz="2400" b="1" dirty="0"/>
              <a:t>Цитадель</a:t>
            </a:r>
            <a:r>
              <a:rPr lang="ru-RU" sz="2400" dirty="0" smtClean="0"/>
              <a:t>»). </a:t>
            </a:r>
            <a:r>
              <a:rPr lang="ru-RU" sz="2400" dirty="0" smtClean="0">
                <a:latin typeface="Cambria" panose="02040503050406030204" pitchFamily="18" charset="0"/>
              </a:rPr>
              <a:t>После </a:t>
            </a:r>
            <a:r>
              <a:rPr lang="ru-RU" sz="2400" dirty="0">
                <a:latin typeface="Cambria" panose="02040503050406030204" pitchFamily="18" charset="0"/>
              </a:rPr>
              <a:t>этого </a:t>
            </a:r>
            <a:r>
              <a:rPr lang="ru-RU" sz="2400" dirty="0" smtClean="0">
                <a:latin typeface="Cambria" panose="02040503050406030204" pitchFamily="18" charset="0"/>
              </a:rPr>
              <a:t>планировался выход к Москве.</a:t>
            </a:r>
          </a:p>
          <a:p>
            <a:r>
              <a:rPr lang="ru-RU" sz="2400" dirty="0" smtClean="0"/>
              <a:t>	О плане в Москве знали до его утверждения Гитлером. Наступление началось </a:t>
            </a:r>
            <a:r>
              <a:rPr lang="ru-RU" sz="2400" b="1" dirty="0"/>
              <a:t>5 июля 1943 г</a:t>
            </a:r>
            <a:r>
              <a:rPr lang="ru-RU" sz="2400" b="1" dirty="0" smtClean="0"/>
              <a:t>.</a:t>
            </a:r>
            <a:r>
              <a:rPr lang="ru-RU" sz="2400" dirty="0" smtClean="0"/>
              <a:t>.</a:t>
            </a:r>
            <a:r>
              <a:rPr lang="ru-RU" sz="2400" b="1" dirty="0" smtClean="0"/>
              <a:t> </a:t>
            </a:r>
            <a:r>
              <a:rPr lang="ru-RU" sz="2400" dirty="0" smtClean="0"/>
              <a:t>За </a:t>
            </a:r>
            <a:r>
              <a:rPr lang="ru-RU" sz="2400" dirty="0"/>
              <a:t>несколько часов до </a:t>
            </a:r>
            <a:r>
              <a:rPr lang="ru-RU" sz="2400" dirty="0" smtClean="0"/>
              <a:t>его начала Красная Армия нанесла </a:t>
            </a:r>
            <a:r>
              <a:rPr lang="ru-RU" sz="2400" dirty="0"/>
              <a:t>мощный </a:t>
            </a:r>
            <a:r>
              <a:rPr lang="ru-RU" sz="2400" dirty="0" smtClean="0"/>
              <a:t>артиллерий­ский удар, </a:t>
            </a:r>
            <a:r>
              <a:rPr lang="ru-RU" sz="2400" dirty="0"/>
              <a:t>что значительно ослабило его </a:t>
            </a:r>
            <a:r>
              <a:rPr lang="ru-RU" sz="2400" dirty="0" smtClean="0"/>
              <a:t>наступление</a:t>
            </a:r>
            <a:endParaRPr lang="ru-RU" sz="2400" dirty="0"/>
          </a:p>
          <a:p>
            <a:endParaRPr lang="ru-RU" sz="2400" dirty="0" smtClean="0">
              <a:latin typeface="Cambria" panose="02040503050406030204" pitchFamily="18" charset="0"/>
            </a:endParaRPr>
          </a:p>
          <a:p>
            <a:endParaRPr lang="ru-RU" sz="2400" dirty="0">
              <a:latin typeface="Cambria" panose="02040503050406030204" pitchFamily="18" charset="0"/>
            </a:endParaRPr>
          </a:p>
        </p:txBody>
      </p:sp>
      <p:pic>
        <p:nvPicPr>
          <p:cNvPr id="2050" name="Picture 2" descr="https://upload.wikimedia.org/wikipedia/commons/thumb/5/51/Kursk-1943-Plan-GE.svg/220px-Kursk-1943-Plan-GE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165039"/>
            <a:ext cx="3561738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3473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67818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Курская битва</a:t>
            </a:r>
            <a:b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</a:b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(</a:t>
            </a:r>
            <a:r>
              <a:rPr lang="ru-RU" sz="3200" b="1" dirty="0">
                <a:solidFill>
                  <a:srgbClr val="C00000"/>
                </a:solidFill>
                <a:latin typeface="Cambria" panose="02040503050406030204" pitchFamily="18" charset="0"/>
              </a:rPr>
              <a:t>5 июля 1943 г</a:t>
            </a:r>
            <a:r>
              <a:rPr lang="ru-RU" sz="3200" dirty="0">
                <a:solidFill>
                  <a:srgbClr val="C00000"/>
                </a:solidFill>
                <a:latin typeface="Cambria" panose="02040503050406030204" pitchFamily="18" charset="0"/>
              </a:rPr>
              <a:t>. - </a:t>
            </a:r>
            <a:r>
              <a:rPr lang="ru-RU" sz="3200" b="1" dirty="0">
                <a:solidFill>
                  <a:srgbClr val="C00000"/>
                </a:solidFill>
                <a:latin typeface="Cambria" panose="02040503050406030204" pitchFamily="18" charset="0"/>
              </a:rPr>
              <a:t>23 августа 1943 г.)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64088" y="1392771"/>
            <a:ext cx="3563888" cy="4966320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				</a:t>
            </a:r>
            <a:endParaRPr lang="ru-RU" b="1" dirty="0" smtClean="0">
              <a:latin typeface="Cambria" panose="02040503050406030204" pitchFamily="18" charset="0"/>
            </a:endParaRPr>
          </a:p>
          <a:p>
            <a:pPr marL="0" lv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/>
              <a:t>Под </a:t>
            </a:r>
            <a:r>
              <a:rPr lang="ru-RU" b="1" dirty="0"/>
              <a:t>Прохоровкой</a:t>
            </a:r>
            <a:r>
              <a:rPr lang="ru-RU" dirty="0"/>
              <a:t> </a:t>
            </a:r>
            <a:r>
              <a:rPr lang="ru-RU" b="1" i="1" dirty="0"/>
              <a:t>состоялось одно из крупнейших танковых сражений</a:t>
            </a:r>
            <a:r>
              <a:rPr lang="ru-RU" dirty="0"/>
              <a:t>, в котором участвовало более 1200 танков с обеих </a:t>
            </a:r>
            <a:r>
              <a:rPr lang="ru-RU" dirty="0" smtClean="0"/>
              <a:t>сторон…</a:t>
            </a:r>
            <a:endParaRPr lang="ru-RU" b="1" dirty="0">
              <a:latin typeface="Cambria" panose="02040503050406030204" pitchFamily="18" charset="0"/>
            </a:endParaRPr>
          </a:p>
          <a:p>
            <a:pPr marL="457200" indent="-457200" algn="ctr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endParaRPr lang="ru-RU" b="1" dirty="0" smtClean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3074" name="Picture 2" descr="http://voenhronika.ru/images5/1943_prokhorovk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32856"/>
            <a:ext cx="4762500" cy="3486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6412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67818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Курская битва</a:t>
            </a:r>
            <a:b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</a:b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(</a:t>
            </a:r>
            <a:r>
              <a:rPr lang="ru-RU" sz="3200" b="1" dirty="0">
                <a:solidFill>
                  <a:srgbClr val="C00000"/>
                </a:solidFill>
                <a:latin typeface="Cambria" panose="02040503050406030204" pitchFamily="18" charset="0"/>
              </a:rPr>
              <a:t>5 июля 1943 г</a:t>
            </a:r>
            <a:r>
              <a:rPr lang="ru-RU" sz="3200" dirty="0">
                <a:solidFill>
                  <a:srgbClr val="C00000"/>
                </a:solidFill>
                <a:latin typeface="Cambria" panose="02040503050406030204" pitchFamily="18" charset="0"/>
              </a:rPr>
              <a:t>. - </a:t>
            </a:r>
            <a:r>
              <a:rPr lang="ru-RU" sz="3200" b="1" dirty="0">
                <a:solidFill>
                  <a:srgbClr val="C00000"/>
                </a:solidFill>
                <a:latin typeface="Cambria" panose="02040503050406030204" pitchFamily="18" charset="0"/>
              </a:rPr>
              <a:t>23 августа 1943 г.)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anose="02040503050406030204" pitchFamily="18" charset="0"/>
              </a:rPr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268760"/>
            <a:ext cx="8316416" cy="4966320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tx1"/>
                </a:solidFill>
                <a:latin typeface="Cambria" panose="02040503050406030204" pitchFamily="18" charset="0"/>
              </a:rPr>
              <a:t>				</a:t>
            </a:r>
            <a:endParaRPr lang="ru-RU" b="1" dirty="0" smtClean="0">
              <a:latin typeface="Cambria" panose="02040503050406030204" pitchFamily="18" charset="0"/>
            </a:endParaRPr>
          </a:p>
          <a:p>
            <a:pPr marL="457200" lvl="0" indent="-45720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endParaRPr lang="ru-RU" b="1" dirty="0">
              <a:latin typeface="Cambria" panose="02040503050406030204" pitchFamily="18" charset="0"/>
            </a:endParaRPr>
          </a:p>
          <a:p>
            <a:pPr marL="457200" indent="-45720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endParaRPr lang="ru-RU" b="1" dirty="0" smtClean="0">
              <a:solidFill>
                <a:srgbClr val="C00000"/>
              </a:solidFill>
              <a:latin typeface="Cambria" panose="02040503050406030204" pitchFamily="18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67754" y="1052736"/>
            <a:ext cx="5376246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Cambria" panose="02040503050406030204" pitchFamily="18" charset="0"/>
              </a:rPr>
              <a:t>	</a:t>
            </a:r>
            <a:r>
              <a:rPr lang="ru-RU" sz="2400" dirty="0"/>
              <a:t>12 июля началось контрнаступле­ние советских войск. </a:t>
            </a:r>
            <a:r>
              <a:rPr lang="ru-RU" sz="2400" dirty="0" smtClean="0"/>
              <a:t>	Были освобождены  </a:t>
            </a:r>
            <a:r>
              <a:rPr lang="ru-RU" sz="2400" dirty="0"/>
              <a:t>Орёл и Белгород. В </a:t>
            </a:r>
            <a:r>
              <a:rPr lang="ru-RU" sz="2400" dirty="0" smtClean="0"/>
              <a:t>ознаменование  </a:t>
            </a:r>
            <a:r>
              <a:rPr lang="ru-RU" sz="2400" dirty="0"/>
              <a:t>этой победы в Москве был дан </a:t>
            </a:r>
            <a:r>
              <a:rPr lang="ru-RU" sz="2400" b="1" dirty="0"/>
              <a:t>первый за время войны салют.</a:t>
            </a:r>
          </a:p>
          <a:p>
            <a:r>
              <a:rPr lang="ru-RU" sz="2400" b="1" dirty="0"/>
              <a:t>	23 августа 1943 г. </a:t>
            </a:r>
            <a:r>
              <a:rPr lang="ru-RU" sz="2400" b="1" dirty="0" smtClean="0"/>
              <a:t> </a:t>
            </a:r>
            <a:r>
              <a:rPr lang="ru-RU" sz="2400" dirty="0" smtClean="0"/>
              <a:t>войска </a:t>
            </a:r>
            <a:r>
              <a:rPr lang="ru-RU" sz="2400" dirty="0"/>
              <a:t>Степного фронта освободили Харьков</a:t>
            </a:r>
            <a:r>
              <a:rPr lang="ru-RU" sz="2400" b="1" dirty="0" smtClean="0"/>
              <a:t>.</a:t>
            </a:r>
          </a:p>
          <a:p>
            <a:r>
              <a:rPr lang="ru-RU" sz="2400" b="1" dirty="0" smtClean="0"/>
              <a:t> </a:t>
            </a:r>
            <a:r>
              <a:rPr lang="ru-RU" sz="2400" b="1" dirty="0"/>
              <a:t>	Победа </a:t>
            </a:r>
            <a:r>
              <a:rPr lang="ru-RU" sz="2400" dirty="0"/>
              <a:t>советских войск </a:t>
            </a:r>
            <a:r>
              <a:rPr lang="ru-RU" sz="2400" b="1" dirty="0"/>
              <a:t>под Курском и выход </a:t>
            </a:r>
            <a:r>
              <a:rPr lang="ru-RU" sz="2400" b="1" dirty="0" smtClean="0"/>
              <a:t>к </a:t>
            </a:r>
            <a:r>
              <a:rPr lang="ru-RU" sz="2400" b="1" dirty="0"/>
              <a:t>р. Днепр</a:t>
            </a:r>
            <a:r>
              <a:rPr lang="ru-RU" sz="2400" dirty="0"/>
              <a:t> </a:t>
            </a:r>
            <a:r>
              <a:rPr lang="ru-RU" sz="2000" dirty="0" smtClean="0"/>
              <a:t>(</a:t>
            </a:r>
            <a:r>
              <a:rPr lang="ru-RU" sz="2000" i="1" dirty="0"/>
              <a:t>23 сентября 1943 г. </a:t>
            </a:r>
            <a:r>
              <a:rPr lang="ru-RU" sz="2000" dirty="0" smtClean="0"/>
              <a:t>освобожден </a:t>
            </a:r>
            <a:r>
              <a:rPr lang="ru-RU" sz="2000" dirty="0"/>
              <a:t>первый районный центр БССР — </a:t>
            </a:r>
            <a:r>
              <a:rPr lang="ru-RU" sz="2000" i="1" dirty="0" smtClean="0"/>
              <a:t>Комарин)</a:t>
            </a:r>
            <a:r>
              <a:rPr lang="ru-RU" sz="2400" dirty="0" smtClean="0"/>
              <a:t>- </a:t>
            </a:r>
            <a:r>
              <a:rPr lang="ru-RU" sz="2400" b="1" dirty="0"/>
              <a:t>завершение коренного перелома </a:t>
            </a:r>
            <a:r>
              <a:rPr lang="ru-RU" sz="2400" dirty="0"/>
              <a:t>в ходе Великой Отечественной войны</a:t>
            </a:r>
          </a:p>
          <a:p>
            <a:endParaRPr lang="ru-RU" sz="2400" dirty="0">
              <a:latin typeface="Cambria" panose="02040503050406030204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83"/>
          <a:stretch/>
        </p:blipFill>
        <p:spPr bwMode="auto">
          <a:xfrm>
            <a:off x="395536" y="1340768"/>
            <a:ext cx="3007926" cy="4248472"/>
          </a:xfrm>
          <a:prstGeom prst="rect">
            <a:avLst/>
          </a:prstGeom>
          <a:ln w="38100">
            <a:solidFill>
              <a:schemeClr val="tx1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048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3765</TotalTime>
  <Words>103</Words>
  <Application>Microsoft Office PowerPoint</Application>
  <PresentationFormat>Экран (4:3)</PresentationFormat>
  <Paragraphs>74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NewsPrint</vt:lpstr>
      <vt:lpstr>Презентация PowerPoint</vt:lpstr>
      <vt:lpstr>Презентация PowerPoint</vt:lpstr>
      <vt:lpstr>Сталинградская битва (17 июля 1942 г. -2 февраля 1943 г.)</vt:lpstr>
      <vt:lpstr>Сталинградская битва (17 июля 1942 г. -2 февраля 1943 г.)</vt:lpstr>
      <vt:lpstr>Сталинградская битва (17 июля 1942 г. -2 февраля 1943 г.)</vt:lpstr>
      <vt:lpstr>Курская битва (5 июля 1943 г. - 23 августа 1943 г.) </vt:lpstr>
      <vt:lpstr>Курская битва (5 июля 1943 г. - 23 августа 1943 г.) </vt:lpstr>
      <vt:lpstr>Курская битва (5 июля 1943 г. - 23 августа 1943 г.) </vt:lpstr>
      <vt:lpstr>Курская битва (5 июля 1943 г. - 23 августа 1943 г.) </vt:lpstr>
      <vt:lpstr>Военные действия союзников </vt:lpstr>
      <vt:lpstr>Военные действия союзников </vt:lpstr>
      <vt:lpstr>Тегеранская конференция (28 ноября -1 декабря 1943)</vt:lpstr>
      <vt:lpstr>Тегеранская конференция (28 ноября -1 декабря 1943)</vt:lpstr>
    </vt:vector>
  </TitlesOfParts>
  <Company>СШ 7 г. Речицы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Коренной перелом в Великой Отечественной войне</dc:title>
  <dc:creator>ПВГ</dc:creator>
  <dc:description>Презентация</dc:description>
  <cp:lastModifiedBy>ЗАМ.ДИРЕКТОРА</cp:lastModifiedBy>
  <cp:revision>319</cp:revision>
  <dcterms:created xsi:type="dcterms:W3CDTF">2014-03-29T17:14:05Z</dcterms:created>
  <dcterms:modified xsi:type="dcterms:W3CDTF">2016-03-28T09:14:50Z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Автор">
    <vt:lpwstr>Ситник П.В.</vt:lpwstr>
  </property>
  <property fmtid="{D5CDD505-2E9C-101B-9397-08002B2CF9AE}" pid="3" name="Дата создания">
    <vt:lpwstr>04.05.2014</vt:lpwstr>
  </property>
</Properties>
</file>