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60" r:id="rId5"/>
    <p:sldId id="259" r:id="rId6"/>
    <p:sldId id="258" r:id="rId7"/>
    <p:sldId id="262" r:id="rId8"/>
    <p:sldId id="263" r:id="rId9"/>
    <p:sldId id="275" r:id="rId10"/>
    <p:sldId id="269" r:id="rId11"/>
    <p:sldId id="265" r:id="rId12"/>
    <p:sldId id="270" r:id="rId13"/>
    <p:sldId id="271" r:id="rId14"/>
    <p:sldId id="267" r:id="rId15"/>
    <p:sldId id="268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605" autoAdjust="0"/>
  </p:normalViewPr>
  <p:slideViewPr>
    <p:cSldViewPr>
      <p:cViewPr>
        <p:scale>
          <a:sx n="40" d="100"/>
          <a:sy n="40" d="100"/>
        </p:scale>
        <p:origin x="-2256" y="-7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A50E-D4B2-407E-9730-4B382EE7D6C7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09266-7A80-473A-AA58-305C4598506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A50E-D4B2-407E-9730-4B382EE7D6C7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09266-7A80-473A-AA58-305C45985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A50E-D4B2-407E-9730-4B382EE7D6C7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09266-7A80-473A-AA58-305C45985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A50E-D4B2-407E-9730-4B382EE7D6C7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09266-7A80-473A-AA58-305C45985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A50E-D4B2-407E-9730-4B382EE7D6C7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09266-7A80-473A-AA58-305C4598506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A50E-D4B2-407E-9730-4B382EE7D6C7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09266-7A80-473A-AA58-305C45985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A50E-D4B2-407E-9730-4B382EE7D6C7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09266-7A80-473A-AA58-305C45985062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A50E-D4B2-407E-9730-4B382EE7D6C7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09266-7A80-473A-AA58-305C45985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A50E-D4B2-407E-9730-4B382EE7D6C7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09266-7A80-473A-AA58-305C45985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A50E-D4B2-407E-9730-4B382EE7D6C7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09266-7A80-473A-AA58-305C45985062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A50E-D4B2-407E-9730-4B382EE7D6C7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09266-7A80-473A-AA58-305C45985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27B3A50E-D4B2-407E-9730-4B382EE7D6C7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53309266-7A80-473A-AA58-305C4598506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908720"/>
            <a:ext cx="7543800" cy="1524000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+mn-lt"/>
              </a:rPr>
              <a:t>История  СССР</a:t>
            </a:r>
            <a:br>
              <a:rPr lang="ru-RU" sz="4800" b="1" dirty="0" smtClean="0">
                <a:solidFill>
                  <a:schemeClr val="bg1"/>
                </a:solidFill>
                <a:latin typeface="+mn-lt"/>
              </a:rPr>
            </a:br>
            <a:r>
              <a:rPr lang="ru-RU" sz="3600" b="1" dirty="0" smtClean="0">
                <a:solidFill>
                  <a:schemeClr val="bg1"/>
                </a:solidFill>
                <a:latin typeface="+mn-lt"/>
              </a:rPr>
              <a:t>(1945 - 1991)</a:t>
            </a:r>
            <a:endParaRPr lang="ru-RU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5589240"/>
            <a:ext cx="6858000" cy="64807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1"/>
                </a:solidFill>
              </a:rPr>
              <a:t>Задания  к  обобщающему  уроку</a:t>
            </a:r>
            <a:endParaRPr lang="ru-RU" b="1" i="1" dirty="0">
              <a:solidFill>
                <a:schemeClr val="accent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3428999"/>
            <a:ext cx="3287327" cy="1639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348431"/>
            <a:ext cx="1728192" cy="172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192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404664"/>
            <a:ext cx="3456384" cy="6480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err="1" smtClean="0">
                <a:solidFill>
                  <a:srgbClr val="C00000"/>
                </a:solidFill>
                <a:latin typeface="+mn-lt"/>
              </a:rPr>
              <a:t>Синквейн</a:t>
            </a: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372694" y="1073374"/>
            <a:ext cx="4752528" cy="237626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?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Смелый</a:t>
            </a:r>
            <a:r>
              <a:rPr lang="ru-RU" dirty="0">
                <a:solidFill>
                  <a:srgbClr val="C00000"/>
                </a:solidFill>
              </a:rPr>
              <a:t>, </a:t>
            </a:r>
            <a:r>
              <a:rPr lang="ru-RU" dirty="0" smtClean="0">
                <a:solidFill>
                  <a:srgbClr val="C00000"/>
                </a:solidFill>
              </a:rPr>
              <a:t>чудаковатый</a:t>
            </a:r>
            <a:endParaRPr lang="ru-RU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Разоблачал, строил, сеял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 Жизнь стала человечней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Реформатор</a:t>
            </a:r>
          </a:p>
          <a:p>
            <a:pPr marL="0" indent="0" algn="ctr">
              <a:buNone/>
            </a:pP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52986" y="3534472"/>
            <a:ext cx="55081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?</a:t>
            </a:r>
            <a:endParaRPr lang="ru-RU" sz="2400" b="1" dirty="0">
              <a:solidFill>
                <a:srgbClr val="C00000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sz="2400" dirty="0" smtClean="0">
                <a:solidFill>
                  <a:srgbClr val="C00000"/>
                </a:solidFill>
              </a:rPr>
              <a:t>Честный, несчастный</a:t>
            </a:r>
            <a:endParaRPr lang="ru-RU" sz="2400" dirty="0">
              <a:solidFill>
                <a:srgbClr val="C00000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sz="2400" dirty="0">
                <a:solidFill>
                  <a:srgbClr val="C00000"/>
                </a:solidFill>
              </a:rPr>
              <a:t>Ускорять, развивать, </a:t>
            </a:r>
            <a:r>
              <a:rPr lang="ru-RU" sz="2400" i="1" dirty="0" smtClean="0">
                <a:solidFill>
                  <a:srgbClr val="C00000"/>
                </a:solidFill>
              </a:rPr>
              <a:t>мыслить по-новому</a:t>
            </a:r>
            <a:endParaRPr lang="ru-RU" sz="2400" i="1" dirty="0">
              <a:solidFill>
                <a:srgbClr val="C00000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sz="2400" dirty="0">
                <a:solidFill>
                  <a:srgbClr val="C00000"/>
                </a:solidFill>
              </a:rPr>
              <a:t>"Ну, вы меня понимаете..." </a:t>
            </a:r>
          </a:p>
          <a:p>
            <a:pPr algn="ctr">
              <a:lnSpc>
                <a:spcPct val="120000"/>
              </a:lnSpc>
            </a:pPr>
            <a:r>
              <a:rPr lang="ru-RU" sz="2400" dirty="0" smtClean="0">
                <a:solidFill>
                  <a:srgbClr val="C00000"/>
                </a:solidFill>
              </a:rPr>
              <a:t>Перестройка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12254" y="1008956"/>
            <a:ext cx="3960440" cy="547260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925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1 строка </a:t>
            </a:r>
            <a:r>
              <a:rPr lang="ru-RU" b="1" dirty="0" smtClean="0"/>
              <a:t>– </a:t>
            </a:r>
            <a:r>
              <a:rPr lang="ru-RU" b="1" u="sng" dirty="0" smtClean="0"/>
              <a:t>1 существительное, </a:t>
            </a:r>
            <a:r>
              <a:rPr lang="ru-RU" b="1" dirty="0" smtClean="0"/>
              <a:t>выражающее главную тему.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2 строка – </a:t>
            </a:r>
            <a:r>
              <a:rPr lang="ru-RU" b="1" u="sng" dirty="0" smtClean="0"/>
              <a:t>2  прилагательных, </a:t>
            </a:r>
            <a:r>
              <a:rPr lang="ru-RU" b="1" dirty="0" smtClean="0"/>
              <a:t>выражающих главную мысль.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3 строка – </a:t>
            </a:r>
            <a:r>
              <a:rPr lang="ru-RU" b="1" u="sng" dirty="0" smtClean="0"/>
              <a:t>3</a:t>
            </a:r>
            <a:r>
              <a:rPr lang="ru-RU" u="sng" dirty="0" smtClean="0"/>
              <a:t> </a:t>
            </a:r>
            <a:r>
              <a:rPr lang="ru-RU" b="1" u="sng" dirty="0" smtClean="0"/>
              <a:t>глагола, </a:t>
            </a:r>
            <a:r>
              <a:rPr lang="ru-RU" b="1" dirty="0" smtClean="0"/>
              <a:t>описывающие действия </a:t>
            </a:r>
            <a:r>
              <a:rPr lang="ru-RU" dirty="0" smtClean="0"/>
              <a:t>в рамках темы.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4 строка – </a:t>
            </a:r>
            <a:r>
              <a:rPr lang="ru-RU" b="1" u="sng" dirty="0" smtClean="0"/>
              <a:t>фраза,</a:t>
            </a:r>
            <a:r>
              <a:rPr lang="ru-RU" b="1" dirty="0" smtClean="0"/>
              <a:t> несущая определенный смысл</a:t>
            </a:r>
            <a:r>
              <a:rPr lang="ru-RU" dirty="0" smtClean="0"/>
              <a:t>.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5 строка – заключение в форме </a:t>
            </a:r>
            <a:r>
              <a:rPr lang="ru-RU" b="1" dirty="0" smtClean="0"/>
              <a:t>существительного</a:t>
            </a:r>
            <a:r>
              <a:rPr lang="ru-RU" dirty="0" smtClean="0"/>
              <a:t> (</a:t>
            </a:r>
            <a:r>
              <a:rPr lang="ru-RU" b="1" u="sng" dirty="0" smtClean="0"/>
              <a:t>ассоциация с первым словом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001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404664"/>
            <a:ext cx="3456384" cy="6480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Вопросы</a:t>
            </a: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204864"/>
            <a:ext cx="3960440" cy="3708412"/>
          </a:xfrm>
        </p:spPr>
        <p:txBody>
          <a:bodyPr anchor="t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Объективные</a:t>
            </a:r>
            <a:r>
              <a:rPr lang="ru-RU" b="1" dirty="0" smtClean="0"/>
              <a:t> и </a:t>
            </a:r>
            <a:r>
              <a:rPr lang="ru-RU" b="1" dirty="0" smtClean="0">
                <a:solidFill>
                  <a:srgbClr val="C00000"/>
                </a:solidFill>
              </a:rPr>
              <a:t>субъективные</a:t>
            </a:r>
            <a:r>
              <a:rPr lang="ru-RU" b="1" dirty="0" smtClean="0"/>
              <a:t>  причины распада СССР?</a:t>
            </a:r>
          </a:p>
          <a:p>
            <a:pPr marL="457200" indent="-457200">
              <a:buFont typeface="+mj-lt"/>
              <a:buAutoNum type="arabicPeriod"/>
            </a:pPr>
            <a:endParaRPr lang="ru-RU" b="1" dirty="0"/>
          </a:p>
          <a:p>
            <a:pPr marL="457200" indent="-457200">
              <a:buFont typeface="+mj-lt"/>
              <a:buAutoNum type="arabicPeriod"/>
            </a:pPr>
            <a:r>
              <a:rPr lang="ru-RU" b="1" dirty="0">
                <a:solidFill>
                  <a:srgbClr val="C00000"/>
                </a:solidFill>
              </a:rPr>
              <a:t>Сходство</a:t>
            </a:r>
            <a:r>
              <a:rPr lang="ru-RU" b="1" dirty="0"/>
              <a:t> и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различие</a:t>
            </a:r>
          </a:p>
          <a:p>
            <a:pPr marL="0" indent="0">
              <a:buNone/>
            </a:pPr>
            <a:r>
              <a:rPr lang="ru-RU" b="1" dirty="0" smtClean="0"/>
              <a:t>      СНГ </a:t>
            </a:r>
            <a:r>
              <a:rPr lang="ru-RU" b="1" dirty="0"/>
              <a:t>и </a:t>
            </a:r>
            <a:r>
              <a:rPr lang="ru-RU" b="1" dirty="0" smtClean="0"/>
              <a:t> СССР</a:t>
            </a:r>
            <a:r>
              <a:rPr lang="ru-RU" b="1" dirty="0"/>
              <a:t>?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499992" y="1789384"/>
            <a:ext cx="4176464" cy="396044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/>
              <a:t>Свои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- </a:t>
            </a:r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dirty="0">
                <a:solidFill>
                  <a:schemeClr val="tx1"/>
                </a:solidFill>
              </a:rPr>
              <a:t>Чем отличается?...», </a:t>
            </a:r>
            <a:endParaRPr lang="ru-RU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 «</a:t>
            </a:r>
            <a:r>
              <a:rPr lang="ru-RU" dirty="0">
                <a:solidFill>
                  <a:schemeClr val="tx1"/>
                </a:solidFill>
              </a:rPr>
              <a:t>Что было бы, если бы?...»</a:t>
            </a:r>
            <a:endParaRPr lang="ru-RU" dirty="0">
              <a:solidFill>
                <a:schemeClr val="tx1"/>
              </a:solidFill>
              <a:ea typeface="Calibri" pitchFamily="34" charset="0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a typeface="Calibri"/>
                <a:cs typeface="Times New Roman"/>
              </a:rPr>
              <a:t>- Дайте </a:t>
            </a:r>
            <a:r>
              <a:rPr lang="ru-RU" dirty="0">
                <a:ea typeface="Calibri"/>
                <a:cs typeface="Times New Roman"/>
              </a:rPr>
              <a:t>объяснения, почему…</a:t>
            </a:r>
            <a:endParaRPr lang="ru-RU" sz="32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a typeface="Calibri"/>
                <a:cs typeface="Times New Roman"/>
              </a:rPr>
              <a:t>- Почему </a:t>
            </a:r>
            <a:r>
              <a:rPr lang="ru-RU" dirty="0">
                <a:ea typeface="Calibri"/>
                <a:cs typeface="Times New Roman"/>
              </a:rPr>
              <a:t>вы </a:t>
            </a:r>
            <a:r>
              <a:rPr lang="ru-RU" dirty="0" smtClean="0">
                <a:ea typeface="Calibri"/>
                <a:cs typeface="Times New Roman"/>
              </a:rPr>
              <a:t>думаете (считаете)…</a:t>
            </a:r>
            <a:endParaRPr lang="ru-RU" sz="3200" dirty="0">
              <a:ea typeface="Calibri"/>
              <a:cs typeface="Times New Roman"/>
            </a:endParaRPr>
          </a:p>
          <a:p>
            <a:pPr marL="0" lv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 «</a:t>
            </a:r>
            <a:r>
              <a:rPr lang="ru-RU" dirty="0">
                <a:solidFill>
                  <a:schemeClr val="tx1"/>
                </a:solidFill>
              </a:rPr>
              <a:t>Какие чувства вызывает?...»</a:t>
            </a:r>
            <a:endParaRPr lang="ru-RU" dirty="0">
              <a:solidFill>
                <a:schemeClr val="tx1"/>
              </a:solidFill>
              <a:ea typeface="Calibri" pitchFamily="34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1888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934" y="5661248"/>
            <a:ext cx="8945066" cy="886594"/>
          </a:xfrm>
        </p:spPr>
        <p:txBody>
          <a:bodyPr>
            <a:normAutofit fontScale="90000"/>
          </a:bodyPr>
          <a:lstStyle/>
          <a:p>
            <a:pPr algn="r"/>
            <a:r>
              <a:rPr lang="ru-RU" sz="2400" b="1" i="1" dirty="0" smtClean="0">
                <a:latin typeface="+mn-lt"/>
              </a:rPr>
              <a:t>	Из</a:t>
            </a:r>
            <a:r>
              <a:rPr lang="ru-RU" sz="2400" b="1" i="1" dirty="0">
                <a:latin typeface="+mn-lt"/>
              </a:rPr>
              <a:t> речи Председателя Совета м</a:t>
            </a:r>
            <a:r>
              <a:rPr lang="ru-RU" sz="2400" b="1" i="1" dirty="0" smtClean="0">
                <a:latin typeface="+mn-lt"/>
              </a:rPr>
              <a:t>инистров </a:t>
            </a:r>
            <a:r>
              <a:rPr lang="ru-RU" sz="2400" b="1" i="1" dirty="0">
                <a:latin typeface="+mn-lt"/>
              </a:rPr>
              <a:t>СССР </a:t>
            </a:r>
            <a:r>
              <a:rPr lang="ru-RU" sz="2400" b="1" i="1" dirty="0" smtClean="0">
                <a:latin typeface="+mn-lt"/>
              </a:rPr>
              <a:t/>
            </a:r>
            <a:br>
              <a:rPr lang="ru-RU" sz="2400" b="1" i="1" dirty="0" smtClean="0">
                <a:latin typeface="+mn-lt"/>
              </a:rPr>
            </a:br>
            <a:r>
              <a:rPr lang="ru-RU" sz="2400" b="1" i="1" dirty="0" smtClean="0">
                <a:latin typeface="+mn-lt"/>
              </a:rPr>
              <a:t>Г</a:t>
            </a:r>
            <a:r>
              <a:rPr lang="ru-RU" sz="2400" b="1" i="1" dirty="0">
                <a:latin typeface="+mn-lt"/>
              </a:rPr>
              <a:t>. М. Маленкова на сессии Верховного </a:t>
            </a:r>
            <a:r>
              <a:rPr lang="ru-RU" sz="2400" b="1" i="1" dirty="0" smtClean="0">
                <a:latin typeface="+mn-lt"/>
              </a:rPr>
              <a:t>Совета </a:t>
            </a:r>
            <a:r>
              <a:rPr lang="ru-RU" sz="2400" b="1" i="1" dirty="0">
                <a:latin typeface="+mn-lt"/>
              </a:rPr>
              <a:t>СССР (8.08.1953 г.)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6476" y="1628800"/>
            <a:ext cx="8382000" cy="394205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2600" dirty="0" smtClean="0"/>
              <a:t>До</a:t>
            </a:r>
            <a:r>
              <a:rPr lang="ru-RU" sz="2600" dirty="0"/>
              <a:t> сих пор у нас не было возможностей развивать легкую и пищевую промышленность такими же темпами, как тяжелую промышленность. В настоящее время мы можем и, следовательно, обязаны в интересах обеспечения более быстрого повышения материального и культурного уровня жизни народа всемерно форсировать развитие легкой промышленности…</a:t>
            </a:r>
            <a:br>
              <a:rPr lang="ru-RU" sz="2600" dirty="0"/>
            </a:br>
            <a:r>
              <a:rPr lang="ru-RU" sz="2600" dirty="0" smtClean="0"/>
              <a:t>	Правительство </a:t>
            </a:r>
            <a:r>
              <a:rPr lang="ru-RU" sz="2600" dirty="0"/>
              <a:t>и ЦК партии решили также серьезно поправить и изменить неправильное отношение, сложившееся у нас к личному подсобному хозяйству колхозников…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620688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</a:rPr>
              <a:t>Автор </a:t>
            </a:r>
            <a:r>
              <a:rPr lang="ru-RU" sz="2400" i="1" dirty="0">
                <a:solidFill>
                  <a:srgbClr val="C00000"/>
                </a:solidFill>
              </a:rPr>
              <a:t>и </a:t>
            </a:r>
            <a:r>
              <a:rPr lang="ru-RU" sz="2400" b="1" i="1" dirty="0">
                <a:solidFill>
                  <a:srgbClr val="C00000"/>
                </a:solidFill>
              </a:rPr>
              <a:t>время</a:t>
            </a:r>
            <a:r>
              <a:rPr lang="ru-RU" sz="2400" i="1" dirty="0">
                <a:solidFill>
                  <a:srgbClr val="C00000"/>
                </a:solidFill>
              </a:rPr>
              <a:t> </a:t>
            </a:r>
            <a:r>
              <a:rPr lang="ru-RU" sz="2400" i="1" dirty="0" smtClean="0">
                <a:solidFill>
                  <a:srgbClr val="C00000"/>
                </a:solidFill>
              </a:rPr>
              <a:t>написания</a:t>
            </a:r>
            <a:r>
              <a:rPr lang="ru-RU" sz="2400" dirty="0" smtClean="0">
                <a:solidFill>
                  <a:srgbClr val="C00000"/>
                </a:solidFill>
              </a:rPr>
              <a:t>. </a:t>
            </a:r>
            <a:r>
              <a:rPr lang="ru-RU" sz="2400" b="1" dirty="0" smtClean="0">
                <a:solidFill>
                  <a:srgbClr val="C00000"/>
                </a:solidFill>
              </a:rPr>
              <a:t>Главное </a:t>
            </a:r>
            <a:r>
              <a:rPr lang="ru-RU" sz="2400" b="1" dirty="0">
                <a:solidFill>
                  <a:srgbClr val="C00000"/>
                </a:solidFill>
              </a:rPr>
              <a:t>(событие, явление).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Вывод (причины, итоги, последствия события…)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90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5480" y="5517232"/>
            <a:ext cx="6781800" cy="1087016"/>
          </a:xfrm>
        </p:spPr>
        <p:txBody>
          <a:bodyPr>
            <a:normAutofit/>
          </a:bodyPr>
          <a:lstStyle/>
          <a:p>
            <a:r>
              <a:rPr lang="ru-RU" sz="2400" b="1" i="1" dirty="0">
                <a:latin typeface="+mn-lt"/>
              </a:rPr>
              <a:t>Из постановления пленума ЦК КПСС </a:t>
            </a:r>
            <a:r>
              <a:rPr lang="ru-RU" sz="2400" b="1" i="1" dirty="0" smtClean="0">
                <a:latin typeface="+mn-lt"/>
              </a:rPr>
              <a:t/>
            </a:r>
            <a:br>
              <a:rPr lang="ru-RU" sz="2400" b="1" i="1" dirty="0" smtClean="0">
                <a:latin typeface="+mn-lt"/>
              </a:rPr>
            </a:br>
            <a:r>
              <a:rPr lang="ru-RU" sz="2400" b="1" i="1" dirty="0" smtClean="0">
                <a:latin typeface="+mn-lt"/>
              </a:rPr>
              <a:t>10-18 </a:t>
            </a:r>
            <a:r>
              <a:rPr lang="ru-RU" sz="2400" b="1" i="1" dirty="0">
                <a:latin typeface="+mn-lt"/>
              </a:rPr>
              <a:t>января 1961 г.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7378" y="1235661"/>
            <a:ext cx="7914456" cy="43535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2600" dirty="0" smtClean="0"/>
              <a:t>Советский </a:t>
            </a:r>
            <a:r>
              <a:rPr lang="ru-RU" sz="2600" dirty="0"/>
              <a:t>Союз находится ныне на новом этапе исторического развития — на этапе развернутого строительства коммунистического общества. Сейчас наша страна имеет такую мощную индустрию, такую могучую оборону, что она не в ущерб дальнейшему развитию промышленности и укреплению обороны может выделить больше средств для дальнейшего подъема благосостояния </a:t>
            </a:r>
            <a:r>
              <a:rPr lang="ru-RU" sz="2600" dirty="0" smtClean="0"/>
              <a:t>народа</a:t>
            </a:r>
            <a:endParaRPr lang="ru-RU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8906" y="404664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</a:rPr>
              <a:t>Автор </a:t>
            </a:r>
            <a:r>
              <a:rPr lang="ru-RU" sz="2400" i="1" dirty="0">
                <a:solidFill>
                  <a:srgbClr val="C00000"/>
                </a:solidFill>
              </a:rPr>
              <a:t>и </a:t>
            </a:r>
            <a:r>
              <a:rPr lang="ru-RU" sz="2400" b="1" i="1" dirty="0">
                <a:solidFill>
                  <a:srgbClr val="C00000"/>
                </a:solidFill>
              </a:rPr>
              <a:t>время</a:t>
            </a:r>
            <a:r>
              <a:rPr lang="ru-RU" sz="2400" i="1" dirty="0">
                <a:solidFill>
                  <a:srgbClr val="C00000"/>
                </a:solidFill>
              </a:rPr>
              <a:t> </a:t>
            </a:r>
            <a:r>
              <a:rPr lang="ru-RU" sz="2400" i="1" dirty="0" smtClean="0">
                <a:solidFill>
                  <a:srgbClr val="C00000"/>
                </a:solidFill>
              </a:rPr>
              <a:t>написания</a:t>
            </a:r>
            <a:r>
              <a:rPr lang="ru-RU" sz="2400" dirty="0" smtClean="0">
                <a:solidFill>
                  <a:srgbClr val="C00000"/>
                </a:solidFill>
              </a:rPr>
              <a:t>. </a:t>
            </a:r>
            <a:r>
              <a:rPr lang="ru-RU" sz="2400" b="1" dirty="0" smtClean="0">
                <a:solidFill>
                  <a:srgbClr val="C00000"/>
                </a:solidFill>
              </a:rPr>
              <a:t>Главное </a:t>
            </a:r>
            <a:r>
              <a:rPr lang="ru-RU" sz="2400" b="1" dirty="0">
                <a:solidFill>
                  <a:srgbClr val="C00000"/>
                </a:solidFill>
              </a:rPr>
              <a:t>(событие, явление).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Вывод (причины, итоги, последствия события…)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40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1196752"/>
            <a:ext cx="8569325" cy="4770537"/>
          </a:xfrm>
          <a:prstGeom prst="rect">
            <a:avLst/>
          </a:prstGeom>
          <a:ln w="38100" cmpd="thickThin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1.Всесоюзная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коммунистическая партия (большевиков) получила новое название Коммунистическая партия Советского Союза (КПСС) в: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а) 1945 г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;	в) 1949 г.;</a:t>
            </a:r>
          </a:p>
          <a:p>
            <a:pPr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б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) 1947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г.;	г) 1952 г.</a:t>
            </a:r>
          </a:p>
          <a:p>
            <a:pPr>
              <a:defRPr/>
            </a:pPr>
            <a:endParaRPr lang="ru-RU" sz="2800" b="1" dirty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  <a:p>
            <a:pPr>
              <a:defRPr/>
            </a:pPr>
            <a:r>
              <a:rPr lang="ru-RU" sz="2800" b="1" dirty="0" smtClean="0">
                <a:solidFill>
                  <a:schemeClr val="tx2"/>
                </a:solidFill>
                <a:cs typeface="Arial" pitchFamily="34" charset="0"/>
              </a:rPr>
              <a:t>2. </a:t>
            </a:r>
            <a:r>
              <a:rPr lang="ru-RU" sz="2800" b="1" dirty="0">
                <a:solidFill>
                  <a:schemeClr val="tx2"/>
                </a:solidFill>
                <a:cs typeface="Arial" pitchFamily="34" charset="0"/>
              </a:rPr>
              <a:t>XX съезд КПСС состоялся в:</a:t>
            </a:r>
          </a:p>
          <a:p>
            <a:pPr>
              <a:defRPr/>
            </a:pPr>
            <a:r>
              <a:rPr lang="ru-RU" sz="2800" b="1" dirty="0">
                <a:solidFill>
                  <a:schemeClr val="tx2"/>
                </a:solidFill>
                <a:cs typeface="Arial" pitchFamily="34" charset="0"/>
              </a:rPr>
              <a:t>а</a:t>
            </a:r>
            <a:r>
              <a:rPr lang="ru-RU" sz="2800" b="1" dirty="0" smtClean="0">
                <a:solidFill>
                  <a:schemeClr val="tx2"/>
                </a:solidFill>
                <a:cs typeface="Arial" pitchFamily="34" charset="0"/>
              </a:rPr>
              <a:t>) 1953 </a:t>
            </a:r>
            <a:r>
              <a:rPr lang="ru-RU" sz="2800" b="1" dirty="0">
                <a:solidFill>
                  <a:schemeClr val="tx2"/>
                </a:solidFill>
                <a:cs typeface="Arial" pitchFamily="34" charset="0"/>
              </a:rPr>
              <a:t>г.;	в) 1960 г.;</a:t>
            </a:r>
          </a:p>
          <a:p>
            <a:pPr>
              <a:defRPr/>
            </a:pPr>
            <a:r>
              <a:rPr lang="ru-RU" sz="2800" b="1" dirty="0">
                <a:solidFill>
                  <a:schemeClr val="tx2"/>
                </a:solidFill>
                <a:cs typeface="Arial" pitchFamily="34" charset="0"/>
              </a:rPr>
              <a:t>б</a:t>
            </a:r>
            <a:r>
              <a:rPr lang="ru-RU" sz="2800" b="1" dirty="0" smtClean="0">
                <a:solidFill>
                  <a:schemeClr val="tx2"/>
                </a:solidFill>
                <a:cs typeface="Arial" pitchFamily="34" charset="0"/>
              </a:rPr>
              <a:t>) 1956 </a:t>
            </a:r>
            <a:r>
              <a:rPr lang="ru-RU" sz="2800" b="1" dirty="0">
                <a:solidFill>
                  <a:schemeClr val="tx2"/>
                </a:solidFill>
                <a:cs typeface="Arial" pitchFamily="34" charset="0"/>
              </a:rPr>
              <a:t>г.;	г) 1964 г.</a:t>
            </a:r>
          </a:p>
          <a:p>
            <a:pPr eaLnBrk="0" hangingPunct="0">
              <a:tabLst>
                <a:tab pos="363538" algn="l"/>
              </a:tabLst>
              <a:defRPr/>
            </a:pP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889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620688"/>
            <a:ext cx="8569325" cy="6063198"/>
          </a:xfrm>
          <a:prstGeom prst="rect">
            <a:avLst/>
          </a:prstGeom>
          <a:ln w="38100" cmpd="thickThin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6353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+mn-lt"/>
              </a:rPr>
              <a:t>3. В 1946 г. Совет Народных Комиссаров был преобразован в: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+mn-lt"/>
                <a:cs typeface="Times New Roman" pitchFamily="18" charset="0"/>
              </a:rPr>
              <a:t>а)	Верховный Совет СССР;</a:t>
            </a:r>
            <a:endParaRPr lang="ru-RU" sz="2800" b="1" dirty="0" smtClean="0">
              <a:solidFill>
                <a:schemeClr val="tx2"/>
              </a:solidFill>
              <a:latin typeface="+mn-lt"/>
            </a:endParaRPr>
          </a:p>
          <a:p>
            <a:pPr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+mn-lt"/>
                <a:cs typeface="Times New Roman" pitchFamily="18" charset="0"/>
              </a:rPr>
              <a:t>б)	Народный комиссариат внутренних дел;</a:t>
            </a:r>
            <a:endParaRPr lang="ru-RU" sz="2800" b="1" dirty="0" smtClean="0">
              <a:solidFill>
                <a:schemeClr val="tx2"/>
              </a:solidFill>
              <a:latin typeface="+mn-lt"/>
            </a:endParaRPr>
          </a:p>
          <a:p>
            <a:pPr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+mn-lt"/>
                <a:cs typeface="Times New Roman" pitchFamily="18" charset="0"/>
              </a:rPr>
              <a:t>в)	Комитет государственной безопасности;</a:t>
            </a:r>
            <a:endParaRPr lang="ru-RU" sz="2800" b="1" dirty="0" smtClean="0">
              <a:solidFill>
                <a:schemeClr val="tx2"/>
              </a:solidFill>
              <a:latin typeface="+mn-lt"/>
            </a:endParaRPr>
          </a:p>
          <a:p>
            <a:pPr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+mn-lt"/>
                <a:cs typeface="Times New Roman" pitchFamily="18" charset="0"/>
              </a:rPr>
              <a:t>г)	Совет Министров СССР.</a:t>
            </a:r>
          </a:p>
          <a:p>
            <a:pPr eaLnBrk="1" hangingPunct="1">
              <a:defRPr/>
            </a:pPr>
            <a:endParaRPr lang="ru-RU" sz="2800" b="1" dirty="0" smtClean="0">
              <a:solidFill>
                <a:schemeClr val="tx2"/>
              </a:solidFill>
              <a:latin typeface="+mn-lt"/>
            </a:endParaRP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+mn-lt"/>
              </a:rPr>
              <a:t>4. Одним из крупнейших политических процессов послевоенного времени стало: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+mn-lt"/>
              </a:rPr>
              <a:t>а) Ленинградское дело;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+mn-lt"/>
              </a:rPr>
              <a:t>б) </a:t>
            </a:r>
            <a:r>
              <a:rPr lang="ru-RU" sz="2800" b="1" dirty="0" err="1" smtClean="0">
                <a:solidFill>
                  <a:schemeClr val="tx2"/>
                </a:solidFill>
                <a:latin typeface="+mn-lt"/>
              </a:rPr>
              <a:t>Шахтинское</a:t>
            </a:r>
            <a:r>
              <a:rPr lang="ru-RU" sz="2800" b="1" dirty="0" smtClean="0">
                <a:solidFill>
                  <a:schemeClr val="tx2"/>
                </a:solidFill>
                <a:latin typeface="+mn-lt"/>
              </a:rPr>
              <a:t> дело;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+mn-lt"/>
              </a:rPr>
              <a:t>в) Дело Крестьянской трудовой партии;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+mn-lt"/>
              </a:rPr>
              <a:t>г) Кремлевское дело.</a:t>
            </a:r>
          </a:p>
          <a:p>
            <a:pPr>
              <a:defRPr/>
            </a:pP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75180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36613"/>
            <a:ext cx="9144000" cy="5262979"/>
          </a:xfrm>
          <a:prstGeom prst="rect">
            <a:avLst/>
          </a:prstGeom>
          <a:ln w="38100" cmpd="thickThin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5.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Соотнесите даты и события:</a:t>
            </a:r>
          </a:p>
          <a:p>
            <a:pPr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1)1946-1950 гг. а) первое испытание ядерной бомбы;</a:t>
            </a:r>
          </a:p>
          <a:p>
            <a:pPr marL="0" lvl="1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2) 1947 г.	      б) четвертая пятилетка;</a:t>
            </a:r>
          </a:p>
          <a:p>
            <a:pPr lvl="1" indent="-457200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3) 1947-1950 гг.  в) отмена смертной казни в СССР;	</a:t>
            </a:r>
          </a:p>
          <a:p>
            <a:pPr lvl="1" indent="-457200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4) 1949 г.	       г) проведение денежной реформы</a:t>
            </a:r>
          </a:p>
          <a:p>
            <a:pPr lvl="1" indent="-457200">
              <a:defRPr/>
            </a:pPr>
            <a:endParaRPr lang="ru-RU" sz="2800" b="1" dirty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  <a:p>
            <a:pPr>
              <a:defRPr/>
            </a:pPr>
            <a:r>
              <a:rPr lang="ru-RU" sz="2800" b="1" dirty="0" smtClean="0">
                <a:solidFill>
                  <a:schemeClr val="tx1"/>
                </a:solidFill>
                <a:cs typeface="Arial" pitchFamily="34" charset="0"/>
              </a:rPr>
              <a:t>6. </a:t>
            </a:r>
            <a:r>
              <a:rPr lang="ru-RU" sz="2800" b="1" dirty="0">
                <a:solidFill>
                  <a:schemeClr val="tx1"/>
                </a:solidFill>
                <a:cs typeface="Arial" pitchFamily="34" charset="0"/>
              </a:rPr>
              <a:t>Соотнесите даты и события:</a:t>
            </a:r>
          </a:p>
          <a:p>
            <a:pPr marL="342900" indent="-342900">
              <a:buFontTx/>
              <a:buAutoNum type="arabicParenR"/>
              <a:defRPr/>
            </a:pPr>
            <a:r>
              <a:rPr lang="ru-RU" sz="2800" b="1" dirty="0">
                <a:solidFill>
                  <a:schemeClr val="tx1"/>
                </a:solidFill>
                <a:cs typeface="Arial" pitchFamily="34" charset="0"/>
              </a:rPr>
              <a:t>1954 </a:t>
            </a:r>
            <a:r>
              <a:rPr lang="ru-RU" sz="2800" b="1" dirty="0" smtClean="0">
                <a:solidFill>
                  <a:schemeClr val="tx1"/>
                </a:solidFill>
                <a:cs typeface="Arial" pitchFamily="34" charset="0"/>
              </a:rPr>
              <a:t>г. а</a:t>
            </a:r>
            <a:r>
              <a:rPr lang="ru-RU" sz="2800" b="1" dirty="0">
                <a:solidFill>
                  <a:schemeClr val="tx1"/>
                </a:solidFill>
                <a:cs typeface="Arial" pitchFamily="34" charset="0"/>
              </a:rPr>
              <a:t>) принятие новой программы КПСС;</a:t>
            </a:r>
          </a:p>
          <a:p>
            <a:pPr marL="342900" indent="-342900">
              <a:buFontTx/>
              <a:buAutoNum type="arabicParenR"/>
              <a:defRPr/>
            </a:pPr>
            <a:r>
              <a:rPr lang="ru-RU" sz="2800" b="1" dirty="0">
                <a:solidFill>
                  <a:schemeClr val="tx1"/>
                </a:solidFill>
                <a:cs typeface="Arial" pitchFamily="34" charset="0"/>
              </a:rPr>
              <a:t>1956 </a:t>
            </a:r>
            <a:r>
              <a:rPr lang="ru-RU" sz="2800" b="1" dirty="0" smtClean="0">
                <a:solidFill>
                  <a:schemeClr val="tx1"/>
                </a:solidFill>
                <a:cs typeface="Arial" pitchFamily="34" charset="0"/>
              </a:rPr>
              <a:t>г. б</a:t>
            </a:r>
            <a:r>
              <a:rPr lang="ru-RU" sz="2800" b="1" dirty="0">
                <a:solidFill>
                  <a:schemeClr val="tx1"/>
                </a:solidFill>
                <a:cs typeface="Arial" pitchFamily="34" charset="0"/>
              </a:rPr>
              <a:t>) освобождение Н.С. Хрущева от должностей;</a:t>
            </a:r>
          </a:p>
          <a:p>
            <a:pPr>
              <a:defRPr/>
            </a:pPr>
            <a:r>
              <a:rPr lang="ru-RU" sz="2800" b="1" dirty="0">
                <a:solidFill>
                  <a:schemeClr val="tx1"/>
                </a:solidFill>
                <a:cs typeface="Arial" pitchFamily="34" charset="0"/>
              </a:rPr>
              <a:t>3) 1961 </a:t>
            </a:r>
            <a:r>
              <a:rPr lang="ru-RU" sz="2800" b="1" dirty="0" smtClean="0">
                <a:solidFill>
                  <a:schemeClr val="tx1"/>
                </a:solidFill>
                <a:cs typeface="Arial" pitchFamily="34" charset="0"/>
              </a:rPr>
              <a:t>г. в</a:t>
            </a:r>
            <a:r>
              <a:rPr lang="ru-RU" sz="2800" b="1" dirty="0">
                <a:solidFill>
                  <a:schemeClr val="tx1"/>
                </a:solidFill>
                <a:cs typeface="Arial" pitchFamily="34" charset="0"/>
              </a:rPr>
              <a:t>) XX съезд КПСС;</a:t>
            </a:r>
          </a:p>
          <a:p>
            <a:pPr>
              <a:defRPr/>
            </a:pPr>
            <a:r>
              <a:rPr lang="ru-RU" sz="2800" b="1" dirty="0">
                <a:solidFill>
                  <a:schemeClr val="tx1"/>
                </a:solidFill>
                <a:cs typeface="Arial" pitchFamily="34" charset="0"/>
              </a:rPr>
              <a:t>4) 1964 </a:t>
            </a:r>
            <a:r>
              <a:rPr lang="ru-RU" sz="2800" b="1" dirty="0" smtClean="0">
                <a:solidFill>
                  <a:schemeClr val="tx1"/>
                </a:solidFill>
                <a:cs typeface="Arial" pitchFamily="34" charset="0"/>
              </a:rPr>
              <a:t>г. г</a:t>
            </a:r>
            <a:r>
              <a:rPr lang="ru-RU" sz="2800" b="1" dirty="0">
                <a:solidFill>
                  <a:schemeClr val="tx1"/>
                </a:solidFill>
                <a:cs typeface="Arial" pitchFamily="34" charset="0"/>
              </a:rPr>
              <a:t>) программа освоения </a:t>
            </a:r>
            <a:r>
              <a:rPr lang="ru-RU" sz="2800" b="1" dirty="0" smtClean="0">
                <a:solidFill>
                  <a:schemeClr val="tx1"/>
                </a:solidFill>
                <a:cs typeface="Arial" pitchFamily="34" charset="0"/>
              </a:rPr>
              <a:t>целины</a:t>
            </a:r>
            <a:endParaRPr lang="ru-RU" sz="2800" b="1" dirty="0">
              <a:solidFill>
                <a:schemeClr val="tx1"/>
              </a:solidFill>
              <a:cs typeface="Arial" pitchFamily="34" charset="0"/>
            </a:endParaRPr>
          </a:p>
          <a:p>
            <a:pPr eaLnBrk="0" hangingPunct="0">
              <a:tabLst>
                <a:tab pos="363538" algn="l"/>
              </a:tabLst>
              <a:defRPr/>
            </a:pPr>
            <a:endParaRPr lang="ru-RU" sz="2800" b="1" dirty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37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016" y="2060848"/>
            <a:ext cx="8856984" cy="3597732"/>
          </a:xfrm>
        </p:spPr>
        <p:txBody>
          <a:bodyPr>
            <a:normAutofit/>
          </a:bodyPr>
          <a:lstStyle/>
          <a:p>
            <a:pPr>
              <a:buClr>
                <a:srgbClr val="FFFF00"/>
              </a:buClr>
              <a:buFont typeface="Wingdings" pitchFamily="2" charset="2"/>
              <a:buChar char="v"/>
            </a:pP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бобщить  и  систематизировать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знания</a:t>
            </a:r>
          </a:p>
          <a:p>
            <a:pPr marL="0" indent="0">
              <a:buClr>
                <a:srgbClr val="FFFF00"/>
              </a:buClr>
              <a:buNone/>
            </a:pP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развивать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критическое мышление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(?) </a:t>
            </a:r>
          </a:p>
          <a:p>
            <a:pPr>
              <a:buClr>
                <a:srgbClr val="FFFF00"/>
              </a:buClr>
              <a:buFont typeface="Wingdings" pitchFamily="2" charset="2"/>
              <a:buChar char="v"/>
            </a:pP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умения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работы с историческим документом   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rgbClr val="FFFF00"/>
              </a:buClr>
              <a:buNone/>
            </a:pP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v"/>
            </a:pPr>
            <a:endParaRPr lang="be-BY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13193"/>
            <a:ext cx="8686800" cy="63954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Цели: </a:t>
            </a: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55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2146381"/>
              </p:ext>
            </p:extLst>
          </p:nvPr>
        </p:nvGraphicFramePr>
        <p:xfrm>
          <a:off x="35496" y="476672"/>
          <a:ext cx="8928992" cy="6473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1777"/>
                <a:gridCol w="3196735"/>
                <a:gridCol w="4320480"/>
              </a:tblGrid>
              <a:tr h="59189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Период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Экономика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Внутренняя политика</a:t>
                      </a:r>
                      <a:endParaRPr lang="ru-RU" sz="2400" dirty="0"/>
                    </a:p>
                  </a:txBody>
                  <a:tcPr anchor="ctr"/>
                </a:tc>
              </a:tr>
              <a:tr h="2864489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1945-</a:t>
                      </a:r>
                    </a:p>
                    <a:p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1953</a:t>
                      </a:r>
                      <a:r>
                        <a:rPr lang="ru-RU" sz="2800" b="1" baseline="0" dirty="0" smtClean="0">
                          <a:solidFill>
                            <a:schemeClr val="accent1"/>
                          </a:solidFill>
                        </a:rPr>
                        <a:t> гг.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ru-RU" sz="2400" b="1" dirty="0" smtClean="0">
                        <a:solidFill>
                          <a:schemeClr val="bg1"/>
                        </a:solidFill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2894716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1954-</a:t>
                      </a:r>
                    </a:p>
                    <a:p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1964 гг.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>
                        <a:defRPr/>
                      </a:pPr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>
                        <a:defRPr/>
                      </a:pPr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>
                        <a:defRPr/>
                      </a:pPr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>
                        <a:defRPr/>
                      </a:pPr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>
                        <a:defRPr/>
                      </a:pPr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>
                        <a:defRPr/>
                      </a:pPr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>
                        <a:defRPr/>
                      </a:pP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6781800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+mn-lt"/>
              </a:rPr>
              <a:t>Краткая характеристика</a:t>
            </a:r>
            <a:endParaRPr lang="ru-RU" sz="3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9233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1680903"/>
              </p:ext>
            </p:extLst>
          </p:nvPr>
        </p:nvGraphicFramePr>
        <p:xfrm>
          <a:off x="35496" y="476672"/>
          <a:ext cx="9108504" cy="6473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3261003"/>
                <a:gridCol w="4407341"/>
              </a:tblGrid>
              <a:tr h="59189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Период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Экономика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Внутренняя политика</a:t>
                      </a:r>
                      <a:endParaRPr lang="ru-RU" sz="2400" dirty="0"/>
                    </a:p>
                  </a:txBody>
                  <a:tcPr anchor="ctr"/>
                </a:tc>
              </a:tr>
              <a:tr h="2864489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1945-</a:t>
                      </a:r>
                    </a:p>
                    <a:p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1953</a:t>
                      </a:r>
                      <a:r>
                        <a:rPr lang="ru-RU" sz="2800" b="1" baseline="0" dirty="0" smtClean="0">
                          <a:solidFill>
                            <a:schemeClr val="accent1"/>
                          </a:solidFill>
                        </a:rPr>
                        <a:t> гг.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- восстановление народного хозяйства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- массовый </a:t>
                      </a:r>
                      <a:r>
                        <a:rPr lang="uk-UA" sz="2400" b="1" i="1" dirty="0" err="1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трудовой</a:t>
                      </a:r>
                      <a:r>
                        <a:rPr lang="uk-UA" sz="2400" b="1" i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  </a:t>
                      </a:r>
                      <a:r>
                        <a:rPr lang="uk-UA" sz="2400" b="1" i="1" dirty="0" err="1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энтузиазм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-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промышл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.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пр-во превысило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довоенное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на 73 %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уменьшение 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масштабов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 </a:t>
                      </a:r>
                      <a:r>
                        <a:rPr lang="ru-RU" sz="2400" b="1" i="1" dirty="0" smtClean="0">
                          <a:solidFill>
                            <a:srgbClr val="C00000"/>
                          </a:solidFill>
                          <a:cs typeface="Arial" charset="0"/>
                        </a:rPr>
                        <a:t>репрессий(?)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- возрождение религиозной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жизни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- регулярные выборы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в Верховные Советы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-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 борьба с </a:t>
                      </a:r>
                      <a:r>
                        <a:rPr lang="ru-RU" sz="2400" b="1" i="1" baseline="0" dirty="0" smtClean="0">
                          <a:solidFill>
                            <a:srgbClr val="C00000"/>
                          </a:solidFill>
                          <a:cs typeface="Arial" charset="0"/>
                        </a:rPr>
                        <a:t>космополитизмом(?)</a:t>
                      </a:r>
                      <a:endParaRPr lang="ru-RU" sz="24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894716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1954-</a:t>
                      </a:r>
                    </a:p>
                    <a:p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1964 гг.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>
                        <a:defRPr/>
                      </a:pPr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>
                        <a:defRPr/>
                      </a:pPr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>
                        <a:defRPr/>
                      </a:pPr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>
                        <a:defRPr/>
                      </a:pPr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>
                        <a:defRPr/>
                      </a:pPr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>
                        <a:defRPr/>
                      </a:pPr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>
                        <a:defRPr/>
                      </a:pP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6781800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+mn-lt"/>
              </a:rPr>
              <a:t>Краткая характеристика</a:t>
            </a:r>
            <a:endParaRPr lang="ru-RU" sz="3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296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7060165"/>
              </p:ext>
            </p:extLst>
          </p:nvPr>
        </p:nvGraphicFramePr>
        <p:xfrm>
          <a:off x="35496" y="476672"/>
          <a:ext cx="9108504" cy="6473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3261003"/>
                <a:gridCol w="4407341"/>
              </a:tblGrid>
              <a:tr h="59189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Период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Экономика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Внутренняя политика</a:t>
                      </a:r>
                      <a:endParaRPr lang="ru-RU" sz="2400" dirty="0"/>
                    </a:p>
                  </a:txBody>
                  <a:tcPr anchor="ctr"/>
                </a:tc>
              </a:tr>
              <a:tr h="2864489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1945-</a:t>
                      </a:r>
                    </a:p>
                    <a:p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1953</a:t>
                      </a:r>
                      <a:r>
                        <a:rPr lang="ru-RU" sz="2800" b="1" baseline="0" dirty="0" smtClean="0">
                          <a:solidFill>
                            <a:schemeClr val="accent1"/>
                          </a:solidFill>
                        </a:rPr>
                        <a:t> гг.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- восстановление народного хозяйства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- массовый </a:t>
                      </a:r>
                      <a:r>
                        <a:rPr lang="uk-UA" sz="2400" b="1" i="1" dirty="0" err="1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трудовой</a:t>
                      </a:r>
                      <a:r>
                        <a:rPr lang="uk-UA" sz="2400" b="1" i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  </a:t>
                      </a:r>
                      <a:r>
                        <a:rPr lang="uk-UA" sz="2400" b="1" i="1" dirty="0" err="1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энтузиазм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-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промышл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.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пр-во превысило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довоенное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на 73 %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уменьшение 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масштабов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 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репрессий(?)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- возрождение религиозной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жизни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- регулярные выборы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в Верховные Советы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-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 борьба с </a:t>
                      </a:r>
                      <a:r>
                        <a:rPr lang="ru-RU" sz="2400" b="1" i="1" baseline="0" dirty="0" smtClean="0">
                          <a:solidFill>
                            <a:srgbClr val="C00000"/>
                          </a:solidFill>
                          <a:cs typeface="Arial" charset="0"/>
                        </a:rPr>
                        <a:t>космополитизмом(?)</a:t>
                      </a:r>
                      <a:endParaRPr lang="ru-RU" sz="24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894716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1954-</a:t>
                      </a:r>
                    </a:p>
                    <a:p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1964 гг.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2400" dirty="0" smtClean="0"/>
                        <a:t>- </a:t>
                      </a:r>
                      <a:r>
                        <a:rPr lang="ru-RU" sz="2400" dirty="0" smtClean="0">
                          <a:cs typeface="Arial" pitchFamily="34" charset="0"/>
                        </a:rPr>
                        <a:t>подъем пр-ва</a:t>
                      </a:r>
                    </a:p>
                    <a:p>
                      <a:pPr algn="l">
                        <a:defRPr/>
                      </a:pPr>
                      <a:r>
                        <a:rPr lang="ru-RU" sz="2400" b="1" dirty="0" smtClean="0">
                          <a:cs typeface="Arial" pitchFamily="34" charset="0"/>
                        </a:rPr>
                        <a:t>товаров народного потребления</a:t>
                      </a:r>
                    </a:p>
                    <a:p>
                      <a:pPr algn="l">
                        <a:defRPr/>
                      </a:pPr>
                      <a:r>
                        <a:rPr lang="ru-RU" sz="2400" b="1" dirty="0" smtClean="0">
                          <a:cs typeface="Arial" pitchFamily="34" charset="0"/>
                        </a:rPr>
                        <a:t>-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строительство дешевого жилья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 введение </a:t>
                      </a:r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ден.оплаты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пенсий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колхозникам</a:t>
                      </a:r>
                    </a:p>
                    <a:p>
                      <a:pPr algn="l">
                        <a:defRPr/>
                      </a:pP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4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 smtClean="0">
                          <a:cs typeface="Arial" pitchFamily="34" charset="0"/>
                        </a:rPr>
                        <a:t>освоение </a:t>
                      </a:r>
                      <a:r>
                        <a:rPr lang="ru-RU" sz="2400" b="1" i="1" dirty="0" smtClean="0">
                          <a:cs typeface="Arial" pitchFamily="34" charset="0"/>
                        </a:rPr>
                        <a:t>целины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разоблачение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культа  личности  Сталина </a:t>
                      </a:r>
                      <a:r>
                        <a:rPr lang="ru-RU" sz="2400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1956)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реабилитация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2400" b="1" i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десталинизация</a:t>
                      </a:r>
                      <a:r>
                        <a:rPr lang="ru-RU" sz="24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(?)</a:t>
                      </a:r>
                      <a:endParaRPr lang="ru-RU" sz="2400" b="1" i="0" dirty="0" smtClean="0">
                        <a:solidFill>
                          <a:srgbClr val="C00000"/>
                        </a:solidFill>
                        <a:latin typeface="+mn-lt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i="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борьба с 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церквью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i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6781800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+mn-lt"/>
              </a:rPr>
              <a:t>Краткая характеристика</a:t>
            </a:r>
            <a:endParaRPr lang="ru-RU" sz="3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644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4835963"/>
              </p:ext>
            </p:extLst>
          </p:nvPr>
        </p:nvGraphicFramePr>
        <p:xfrm>
          <a:off x="142679" y="474887"/>
          <a:ext cx="9000999" cy="6266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3162"/>
                <a:gridCol w="3842538"/>
                <a:gridCol w="3735299"/>
              </a:tblGrid>
              <a:tr h="56851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Период</a:t>
                      </a:r>
                      <a:endParaRPr lang="ru-RU" sz="2400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Экономика</a:t>
                      </a:r>
                      <a:endParaRPr lang="ru-RU" sz="2400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Внутренняя политика</a:t>
                      </a:r>
                      <a:endParaRPr lang="ru-RU" sz="2400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2454767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1965-</a:t>
                      </a:r>
                    </a:p>
                    <a:p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I </a:t>
                      </a:r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пол. 1980-х</a:t>
                      </a:r>
                      <a:r>
                        <a:rPr lang="ru-RU" sz="2800" b="1" baseline="0" dirty="0" smtClean="0">
                          <a:solidFill>
                            <a:schemeClr val="accent1"/>
                          </a:solidFill>
                        </a:rPr>
                        <a:t> гг.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4320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II </a:t>
                      </a:r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пол. 1980</a:t>
                      </a:r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-</a:t>
                      </a:r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х</a:t>
                      </a:r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-</a:t>
                      </a:r>
                      <a:endParaRPr lang="ru-RU" sz="2800" b="1" dirty="0" smtClean="0">
                        <a:solidFill>
                          <a:schemeClr val="accent1"/>
                        </a:solidFill>
                      </a:endParaRPr>
                    </a:p>
                    <a:p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1991 </a:t>
                      </a:r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гг.</a:t>
                      </a:r>
                    </a:p>
                    <a:p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6781800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+mn-lt"/>
              </a:rPr>
              <a:t>Краткая характеристика</a:t>
            </a:r>
            <a:endParaRPr lang="ru-RU" sz="3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90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2909855"/>
              </p:ext>
            </p:extLst>
          </p:nvPr>
        </p:nvGraphicFramePr>
        <p:xfrm>
          <a:off x="142679" y="474887"/>
          <a:ext cx="9000999" cy="6266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3162"/>
                <a:gridCol w="3842538"/>
                <a:gridCol w="3735299"/>
              </a:tblGrid>
              <a:tr h="56851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Период</a:t>
                      </a:r>
                      <a:endParaRPr lang="ru-RU" sz="2400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Экономика</a:t>
                      </a:r>
                      <a:endParaRPr lang="ru-RU" sz="2400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Внутренняя политика</a:t>
                      </a:r>
                      <a:endParaRPr lang="ru-RU" sz="2400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2454767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1965-</a:t>
                      </a:r>
                    </a:p>
                    <a:p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I </a:t>
                      </a:r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пол. 1980-х</a:t>
                      </a:r>
                      <a:r>
                        <a:rPr lang="ru-RU" sz="2800" b="1" baseline="0" dirty="0" smtClean="0">
                          <a:solidFill>
                            <a:schemeClr val="accent1"/>
                          </a:solidFill>
                        </a:rPr>
                        <a:t> гг.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экон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. реформа 1965 г. (Косыгина) - 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хозрасчет</a:t>
                      </a:r>
                    </a:p>
                    <a:p>
                      <a:pPr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- </a:t>
                      </a:r>
                      <a:r>
                        <a:rPr lang="ru-RU" sz="2400" b="0" dirty="0" smtClean="0">
                          <a:cs typeface="Arial" pitchFamily="34" charset="0"/>
                        </a:rPr>
                        <a:t>рост пр-ва в 1,5 р.</a:t>
                      </a:r>
                    </a:p>
                    <a:p>
                      <a:pPr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2400" b="1" dirty="0" smtClean="0">
                          <a:cs typeface="Arial" pitchFamily="34" charset="0"/>
                        </a:rPr>
                        <a:t>- </a:t>
                      </a:r>
                      <a:r>
                        <a:rPr lang="ru-RU" sz="2400" b="0" dirty="0" smtClean="0">
                          <a:cs typeface="Arial" pitchFamily="34" charset="0"/>
                        </a:rPr>
                        <a:t>свёртывание  реформы </a:t>
                      </a:r>
                    </a:p>
                    <a:p>
                      <a:pPr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2400" b="1" dirty="0" smtClean="0">
                          <a:cs typeface="Arial" pitchFamily="34" charset="0"/>
                        </a:rPr>
                        <a:t>- </a:t>
                      </a:r>
                      <a:r>
                        <a:rPr lang="ru-RU" sz="2400" b="0" dirty="0" smtClean="0">
                          <a:cs typeface="Arial" pitchFamily="34" charset="0"/>
                        </a:rPr>
                        <a:t>увел. продажи нефти </a:t>
                      </a:r>
                    </a:p>
                    <a:p>
                      <a:pPr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2400" b="0" dirty="0" smtClean="0">
                          <a:cs typeface="Arial" pitchFamily="34" charset="0"/>
                        </a:rPr>
                        <a:t>глубокий </a:t>
                      </a:r>
                      <a:r>
                        <a:rPr lang="ru-RU" sz="2400" b="0" dirty="0" err="1" smtClean="0">
                          <a:cs typeface="Arial" pitchFamily="34" charset="0"/>
                        </a:rPr>
                        <a:t>экон</a:t>
                      </a:r>
                      <a:r>
                        <a:rPr lang="ru-RU" sz="2400" b="0" dirty="0" smtClean="0">
                          <a:cs typeface="Arial" pitchFamily="34" charset="0"/>
                        </a:rPr>
                        <a:t>. кризис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/>
                          </a:solidFill>
                        </a:rPr>
                        <a:t>- </a:t>
                      </a:r>
                      <a:r>
                        <a:rPr lang="ru-RU" sz="2400" dirty="0" smtClean="0">
                          <a:cs typeface="Arial" pitchFamily="34" charset="0"/>
                        </a:rPr>
                        <a:t>отказ от </a:t>
                      </a:r>
                      <a:r>
                        <a:rPr lang="ru-RU" sz="2400" b="1" i="1" dirty="0" smtClean="0">
                          <a:cs typeface="Arial" pitchFamily="34" charset="0"/>
                        </a:rPr>
                        <a:t>концепции построения коммунизма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/>
                          </a:solidFill>
                        </a:rPr>
                        <a:t>- </a:t>
                      </a:r>
                      <a:r>
                        <a:rPr lang="ru-RU" sz="2400" b="0" dirty="0" smtClean="0">
                          <a:cs typeface="Arial" pitchFamily="34" charset="0"/>
                        </a:rPr>
                        <a:t>идея построения 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«развитого социализма»</a:t>
                      </a:r>
                    </a:p>
                    <a:p>
                      <a:pPr algn="l" fontAlgn="auto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Конституция 1977 г.</a:t>
                      </a:r>
                      <a:endParaRPr lang="ru-RU" sz="2400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  <a:p>
                      <a:pPr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- борьба с 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</a:rPr>
                        <a:t>инакомыслием</a:t>
                      </a:r>
                    </a:p>
                    <a:p>
                      <a:pPr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иссидентское движение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4320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II </a:t>
                      </a:r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пол. 1980</a:t>
                      </a:r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-</a:t>
                      </a:r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х</a:t>
                      </a:r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-</a:t>
                      </a:r>
                      <a:endParaRPr lang="ru-RU" sz="2800" b="1" dirty="0" smtClean="0">
                        <a:solidFill>
                          <a:schemeClr val="accent1"/>
                        </a:solidFill>
                      </a:endParaRPr>
                    </a:p>
                    <a:p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1991 </a:t>
                      </a:r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гг.</a:t>
                      </a:r>
                    </a:p>
                    <a:p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6781800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+mn-lt"/>
              </a:rPr>
              <a:t>Краткая характеристика</a:t>
            </a:r>
            <a:endParaRPr lang="ru-RU" sz="3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089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1880438"/>
              </p:ext>
            </p:extLst>
          </p:nvPr>
        </p:nvGraphicFramePr>
        <p:xfrm>
          <a:off x="0" y="591519"/>
          <a:ext cx="9181848" cy="6266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1756"/>
                <a:gridCol w="3919743"/>
                <a:gridCol w="3810349"/>
              </a:tblGrid>
              <a:tr h="56851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Период</a:t>
                      </a:r>
                      <a:endParaRPr lang="ru-RU" sz="2400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Экономика</a:t>
                      </a:r>
                      <a:endParaRPr lang="ru-RU" sz="2400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Внутренняя политика</a:t>
                      </a:r>
                      <a:endParaRPr lang="ru-RU" sz="2400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2454767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1965-</a:t>
                      </a:r>
                    </a:p>
                    <a:p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I </a:t>
                      </a:r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пол. 1980-х</a:t>
                      </a:r>
                      <a:r>
                        <a:rPr lang="ru-RU" sz="2800" b="1" baseline="0" dirty="0" smtClean="0">
                          <a:solidFill>
                            <a:schemeClr val="accent1"/>
                          </a:solidFill>
                        </a:rPr>
                        <a:t> гг.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экон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. реформа 1965 г. (Косыгина) - 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хозрасчет</a:t>
                      </a:r>
                    </a:p>
                    <a:p>
                      <a:pPr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- </a:t>
                      </a:r>
                      <a:r>
                        <a:rPr lang="ru-RU" sz="2400" b="0" dirty="0" smtClean="0">
                          <a:cs typeface="Arial" pitchFamily="34" charset="0"/>
                        </a:rPr>
                        <a:t>рост пр-ва в 1,5 р.</a:t>
                      </a:r>
                    </a:p>
                    <a:p>
                      <a:pPr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2400" b="1" dirty="0" smtClean="0">
                          <a:cs typeface="Arial" pitchFamily="34" charset="0"/>
                        </a:rPr>
                        <a:t>- </a:t>
                      </a:r>
                      <a:r>
                        <a:rPr lang="ru-RU" sz="2400" b="0" dirty="0" smtClean="0">
                          <a:cs typeface="Arial" pitchFamily="34" charset="0"/>
                        </a:rPr>
                        <a:t>свёртывание  реформы </a:t>
                      </a:r>
                    </a:p>
                    <a:p>
                      <a:pPr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2400" b="1" dirty="0" smtClean="0">
                          <a:cs typeface="Arial" pitchFamily="34" charset="0"/>
                        </a:rPr>
                        <a:t>- </a:t>
                      </a:r>
                      <a:r>
                        <a:rPr lang="ru-RU" sz="2400" b="0" dirty="0" smtClean="0">
                          <a:cs typeface="Arial" pitchFamily="34" charset="0"/>
                        </a:rPr>
                        <a:t>увел. продажи нефти </a:t>
                      </a:r>
                    </a:p>
                    <a:p>
                      <a:pPr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2400" b="0" dirty="0" smtClean="0">
                          <a:cs typeface="Arial" pitchFamily="34" charset="0"/>
                        </a:rPr>
                        <a:t>глубокий </a:t>
                      </a:r>
                      <a:r>
                        <a:rPr lang="ru-RU" sz="2400" b="0" dirty="0" err="1" smtClean="0">
                          <a:cs typeface="Arial" pitchFamily="34" charset="0"/>
                        </a:rPr>
                        <a:t>экон</a:t>
                      </a:r>
                      <a:r>
                        <a:rPr lang="ru-RU" sz="2400" b="0" dirty="0" smtClean="0">
                          <a:cs typeface="Arial" pitchFamily="34" charset="0"/>
                        </a:rPr>
                        <a:t>. кризис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/>
                          </a:solidFill>
                        </a:rPr>
                        <a:t>- </a:t>
                      </a:r>
                      <a:r>
                        <a:rPr lang="ru-RU" sz="2400" dirty="0" smtClean="0">
                          <a:cs typeface="Arial" pitchFamily="34" charset="0"/>
                        </a:rPr>
                        <a:t>отказ от </a:t>
                      </a:r>
                      <a:r>
                        <a:rPr lang="ru-RU" sz="2400" b="1" i="1" dirty="0" smtClean="0">
                          <a:cs typeface="Arial" pitchFamily="34" charset="0"/>
                        </a:rPr>
                        <a:t>концепции построения коммунизма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1"/>
                          </a:solidFill>
                        </a:rPr>
                        <a:t>- </a:t>
                      </a:r>
                      <a:r>
                        <a:rPr lang="ru-RU" sz="2400" b="0" dirty="0" smtClean="0">
                          <a:cs typeface="Arial" pitchFamily="34" charset="0"/>
                        </a:rPr>
                        <a:t>идея построения 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«развитого социализма»</a:t>
                      </a:r>
                    </a:p>
                    <a:p>
                      <a:pPr algn="l" fontAlgn="auto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Конституция 1977 г.</a:t>
                      </a:r>
                      <a:endParaRPr lang="ru-RU" sz="2400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  <a:p>
                      <a:pPr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- борьба с 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</a:rPr>
                        <a:t>инакомыслием</a:t>
                      </a:r>
                    </a:p>
                    <a:p>
                      <a:pPr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иссидентское движение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4320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II </a:t>
                      </a:r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пол. 1980</a:t>
                      </a:r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-</a:t>
                      </a:r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х</a:t>
                      </a:r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-</a:t>
                      </a:r>
                      <a:endParaRPr lang="ru-RU" sz="2800" b="1" dirty="0" smtClean="0">
                        <a:solidFill>
                          <a:schemeClr val="accent1"/>
                        </a:solidFill>
                      </a:endParaRPr>
                    </a:p>
                    <a:p>
                      <a:r>
                        <a:rPr lang="en-US" sz="2800" b="1" dirty="0" smtClean="0">
                          <a:solidFill>
                            <a:schemeClr val="accent1"/>
                          </a:solidFill>
                        </a:rPr>
                        <a:t>1991 </a:t>
                      </a:r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гг.</a:t>
                      </a:r>
                    </a:p>
                    <a:p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углубление 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экон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. кризиса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модернизация пр-ва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перевод предприятий на 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хозрасчет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-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разрешение 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индивидуал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. трудовой деятельности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- создание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совместных с 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иностр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. предприятий 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2400" dirty="0" smtClean="0">
                          <a:cs typeface="Arial" pitchFamily="34" charset="0"/>
                        </a:rPr>
                        <a:t>превращение</a:t>
                      </a:r>
                      <a:r>
                        <a:rPr lang="ru-RU" sz="2400" b="1" dirty="0" smtClean="0">
                          <a:cs typeface="Arial" pitchFamily="34" charset="0"/>
                        </a:rPr>
                        <a:t> Советов в реальные органы власти</a:t>
                      </a:r>
                    </a:p>
                    <a:p>
                      <a:pPr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введение ин.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</a:rPr>
                        <a:t>президенства</a:t>
                      </a:r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«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парад суверенитетов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»</a:t>
                      </a:r>
                    </a:p>
                    <a:p>
                      <a:pPr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- </a:t>
                      </a:r>
                      <a:r>
                        <a:rPr lang="ru-RU" sz="2400" b="1" dirty="0" smtClean="0">
                          <a:cs typeface="Arial" pitchFamily="34" charset="0"/>
                        </a:rPr>
                        <a:t>референдум о сохранении СССР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  <a:p>
                      <a:pPr marL="0" indent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2400" b="0" i="0" dirty="0" smtClean="0">
                          <a:cs typeface="Arial" pitchFamily="34" charset="0"/>
                        </a:rPr>
                        <a:t>- </a:t>
                      </a:r>
                      <a:r>
                        <a:rPr lang="ru-RU" sz="2400" b="1" i="1" dirty="0" smtClean="0">
                          <a:cs typeface="Arial" pitchFamily="34" charset="0"/>
                        </a:rPr>
                        <a:t>путч</a:t>
                      </a:r>
                      <a:r>
                        <a:rPr lang="ru-RU" sz="2400" b="1" dirty="0" smtClean="0">
                          <a:cs typeface="Arial" pitchFamily="34" charset="0"/>
                        </a:rPr>
                        <a:t> ГКЧП</a:t>
                      </a:r>
                    </a:p>
                    <a:p>
                      <a:pPr marL="0" indent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2400" b="1" dirty="0" smtClean="0">
                          <a:cs typeface="Arial" pitchFamily="34" charset="0"/>
                        </a:rPr>
                        <a:t>- создание</a:t>
                      </a:r>
                      <a:r>
                        <a:rPr lang="ru-RU" sz="2400" b="1" baseline="0" dirty="0" smtClean="0">
                          <a:cs typeface="Arial" pitchFamily="34" charset="0"/>
                        </a:rPr>
                        <a:t> СНГ</a:t>
                      </a:r>
                    </a:p>
                    <a:p>
                      <a:pPr marL="0" indent="0" algn="l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2400" b="1" baseline="0" dirty="0" smtClean="0">
                          <a:cs typeface="Arial" pitchFamily="34" charset="0"/>
                        </a:rPr>
                        <a:t>- распад СССР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6781800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+mn-lt"/>
              </a:rPr>
              <a:t>Краткая характеристика</a:t>
            </a:r>
            <a:endParaRPr lang="ru-RU" sz="3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692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548680"/>
            <a:ext cx="2297832" cy="6549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+mn-lt"/>
              </a:rPr>
              <a:t>Год?</a:t>
            </a:r>
            <a:endParaRPr lang="ru-RU" sz="4800" b="1" i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432" y="3505472"/>
            <a:ext cx="2232248" cy="168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I:\Уроки 10-11 кл\загруженное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316867"/>
            <a:ext cx="1535955" cy="2397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87" y="1433512"/>
            <a:ext cx="1981200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714" t="4279" r="14403" b="6408"/>
          <a:stretch/>
        </p:blipFill>
        <p:spPr bwMode="auto">
          <a:xfrm>
            <a:off x="2889487" y="5188264"/>
            <a:ext cx="2639910" cy="1469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3777" y="1229019"/>
            <a:ext cx="260032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66" y="3147894"/>
            <a:ext cx="2181805" cy="1685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703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563</TotalTime>
  <Words>653</Words>
  <Application>Microsoft Office PowerPoint</Application>
  <PresentationFormat>Экран (4:3)</PresentationFormat>
  <Paragraphs>188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NewsPrint</vt:lpstr>
      <vt:lpstr>История  СССР (1945 - 1991)</vt:lpstr>
      <vt:lpstr>Цели: </vt:lpstr>
      <vt:lpstr>Краткая характеристика</vt:lpstr>
      <vt:lpstr>Краткая характеристика</vt:lpstr>
      <vt:lpstr>Краткая характеристика</vt:lpstr>
      <vt:lpstr>Краткая характеристика</vt:lpstr>
      <vt:lpstr>Краткая характеристика</vt:lpstr>
      <vt:lpstr>Краткая характеристика</vt:lpstr>
      <vt:lpstr>Год?</vt:lpstr>
      <vt:lpstr>Синквейн</vt:lpstr>
      <vt:lpstr>Вопросы</vt:lpstr>
      <vt:lpstr> Из речи Председателя Совета министров СССР  Г. М. Маленкова на сессии Верховного Совета СССР (8.08.1953 г.)</vt:lpstr>
      <vt:lpstr>Из постановления пленума ЦК КПСС  10-18 января 1961 г.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 СССР  и  РФ (1945 - нач. XXI в.)</dc:title>
  <dc:creator>ПВГ</dc:creator>
  <cp:lastModifiedBy>ЗАМ.ДИРЕКТОРА</cp:lastModifiedBy>
  <cp:revision>89</cp:revision>
  <dcterms:created xsi:type="dcterms:W3CDTF">2016-10-23T08:14:40Z</dcterms:created>
  <dcterms:modified xsi:type="dcterms:W3CDTF">2016-11-18T09:23:23Z</dcterms:modified>
</cp:coreProperties>
</file>