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74" r:id="rId2"/>
    <p:sldId id="260" r:id="rId3"/>
    <p:sldId id="277" r:id="rId4"/>
    <p:sldId id="279" r:id="rId5"/>
    <p:sldId id="280" r:id="rId6"/>
    <p:sldId id="264" r:id="rId7"/>
    <p:sldId id="275" r:id="rId8"/>
    <p:sldId id="276" r:id="rId9"/>
    <p:sldId id="28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0C48B2-45D6-421A-94CE-D0CD58D6723A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664A6A-D2C6-47FF-95CA-CC72F684E0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BE994E-60DD-4652-A428-8750F023D46D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A0E76D-9BFB-4583-87A8-9B3C3ED3C6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EB878E-FCB5-4957-8F42-3CE2785F0D4F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89A42-98DB-42CF-A58D-62D9D16DE0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B2CD05-1A0D-4DDF-B3A5-A11F895A10F2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01D970-5725-4664-89E2-0E2A2D9012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FA7A0B-D1CE-48FF-B0D7-7A9E735A5557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8B7D64-BDD4-4834-9A44-0B6D2416A1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1AFD02-55CF-4906-BF32-636A371CDF32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96B493-2E36-4670-B8AA-F8D7210A03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FB8DE-4504-4E11-9629-6ECC3B1AC30C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A2CFFC-10FB-43D3-B972-0AC7031BD4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5517B-0ADD-4AFB-9DC6-92A8D760171B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92005E-7BF4-4A61-A789-80D7F2A4E2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B5250-CE1E-4749-A18F-95CD8498F8A9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B0D37D-3E48-4BE8-AC57-1D57AEB401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3BAC0C-C497-4A10-A26E-2E9B3CA76F32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0BCB74-7D91-4410-AD86-A8084E37B8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D456F6-35FF-475D-B76F-7A284DE4782F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5DAFD0-903E-4820-8FF6-77B92DF79A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A2958212-605C-47B7-B212-DACD3C5830FE}" type="datetimeFigureOut">
              <a:rPr lang="ru-RU" smtClean="0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8F11FCFC-ABDD-464F-90AD-96910090EE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united-kingdom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9198" y="172564"/>
            <a:ext cx="6950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Великобритания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(Соединённое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Королевство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Великобритании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Северной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Ирландии)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British_Empire_1921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869" y="1412776"/>
            <a:ext cx="9153869" cy="489654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691680" y="548680"/>
            <a:ext cx="6108339" cy="5847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Британская империя до 1945 гг.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1050"/>
            <a:ext cx="8686800" cy="4752528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600" b="1" i="1" dirty="0"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отери (370 тыс.) и огромный материальный ущерб;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b="1" i="1" dirty="0">
                <a:effectLst/>
                <a:latin typeface="Times New Roman" pitchFamily="18" charset="0"/>
                <a:cs typeface="Times New Roman" pitchFamily="18" charset="0"/>
              </a:rPr>
              <a:t>ослабление экономических и политических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позиций;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зависимость от США;</a:t>
            </a:r>
          </a:p>
          <a:p>
            <a:pPr>
              <a:buFont typeface="Wingdings" pitchFamily="2" charset="2"/>
              <a:buChar char="Ø"/>
            </a:pPr>
            <a:r>
              <a:rPr lang="ru-RU" sz="2600" b="1" i="1" dirty="0">
                <a:effectLst/>
                <a:latin typeface="Times New Roman" pitchFamily="18" charset="0"/>
                <a:cs typeface="Times New Roman" pitchFamily="18" charset="0"/>
              </a:rPr>
              <a:t>помощь по «плану Маршалла»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распад колониальной системы: </a:t>
            </a:r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1947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 – Индия (Индийский союз и Пакистан), </a:t>
            </a:r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1948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- Бирма (Мьянма), </a:t>
            </a:r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1949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- Ирландия;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b="1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1959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  - парламент признает распад</a:t>
            </a:r>
          </a:p>
          <a:p>
            <a:pPr marL="18288" lvl="0" indent="0">
              <a:buNone/>
            </a:pP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Британской империи</a:t>
            </a:r>
          </a:p>
          <a:p>
            <a:pPr>
              <a:buFont typeface="Wingdings" pitchFamily="2" charset="2"/>
              <a:buChar char="Ø"/>
            </a:pP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169" y="548680"/>
            <a:ext cx="8291264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Ситуация после Второй мировой войны </a:t>
            </a: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103017"/>
            <a:ext cx="1944216" cy="266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932378" y="5263572"/>
            <a:ext cx="2880320" cy="150810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Премьер-министр</a:t>
            </a:r>
          </a:p>
          <a:p>
            <a:pPr algn="ctr" eaLnBrk="1" hangingPunct="1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У.Черчилль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(1940-1945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1951-1955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5950172" cy="5256584"/>
          </a:xfrm>
        </p:spPr>
        <p:txBody>
          <a:bodyPr/>
          <a:lstStyle/>
          <a:p>
            <a:pPr marL="18288" lvl="0" indent="0">
              <a:buNone/>
            </a:pPr>
            <a:r>
              <a:rPr lang="ru-RU" sz="26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Ольстер</a:t>
            </a:r>
            <a:r>
              <a:rPr lang="ru-RU" sz="2600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effectLst/>
                <a:latin typeface="Times New Roman" pitchFamily="18" charset="0"/>
                <a:cs typeface="Times New Roman" pitchFamily="18" charset="0"/>
              </a:rPr>
              <a:t>(Северная Ирландия) остался в составе Великобритании.</a:t>
            </a:r>
          </a:p>
          <a:p>
            <a:pPr marL="18288" lvl="0" indent="0">
              <a:buNone/>
            </a:pPr>
            <a:r>
              <a:rPr lang="ru-RU" sz="2600" i="1" dirty="0" smtClean="0">
                <a:effectLst/>
                <a:latin typeface="Times New Roman" pitchFamily="18" charset="0"/>
                <a:cs typeface="Times New Roman" pitchFamily="18" charset="0"/>
              </a:rPr>
              <a:t>1/3 –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католики-ирландцы,</a:t>
            </a:r>
            <a:r>
              <a:rPr lang="ru-RU" sz="2600" i="1" dirty="0" smtClean="0">
                <a:effectLst/>
                <a:latin typeface="Times New Roman" pitchFamily="18" charset="0"/>
                <a:cs typeface="Times New Roman" pitchFamily="18" charset="0"/>
              </a:rPr>
              <a:t> 2/3 - 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протестанты-потомки англичан</a:t>
            </a:r>
            <a:r>
              <a:rPr lang="ru-RU" sz="2600" i="1" dirty="0" smtClean="0">
                <a:effectLst/>
                <a:latin typeface="Times New Roman" pitchFamily="18" charset="0"/>
                <a:cs typeface="Times New Roman" pitchFamily="18" charset="0"/>
              </a:rPr>
              <a:t>. 	Низкий жизненный уровень католической части населения. 	Католики требовали равенства. </a:t>
            </a:r>
          </a:p>
          <a:p>
            <a:pPr marL="18288" lvl="0" indent="0">
              <a:buNone/>
            </a:pPr>
            <a:r>
              <a:rPr lang="ru-RU" sz="2600" i="1" dirty="0" smtClean="0">
                <a:effectLst/>
                <a:latin typeface="Times New Roman" pitchFamily="18" charset="0"/>
                <a:cs typeface="Times New Roman" pitchFamily="18" charset="0"/>
              </a:rPr>
              <a:t>	Ирландская Республиканская Армия (ИРА)</a:t>
            </a:r>
          </a:p>
          <a:p>
            <a:pPr marL="0" lvl="0" indent="0">
              <a:buFont typeface="Courier New" pitchFamily="49" charset="0"/>
              <a:buChar char="o"/>
            </a:pPr>
            <a:endParaRPr lang="ru-RU" dirty="0" smtClean="0"/>
          </a:p>
          <a:p>
            <a:pPr marL="0" lvl="0" indent="0">
              <a:buFont typeface="Courier New" pitchFamily="49" charset="0"/>
              <a:buChar char="o"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64807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Ольстерская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проблема</a:t>
            </a:r>
            <a:endParaRPr lang="ru-RU" sz="32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29047" y="1980913"/>
            <a:ext cx="316492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984" y="4941723"/>
            <a:ext cx="2664296" cy="177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32040" y="2636912"/>
            <a:ext cx="3960440" cy="1857399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800" b="1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1982 г. </a:t>
            </a: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>-  военный конфликт с Аргентиной </a:t>
            </a:r>
          </a:p>
          <a:p>
            <a:pPr marL="18288" indent="0">
              <a:buNone/>
            </a:pP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>из-за Фолклендских 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effectLst/>
                <a:latin typeface="Times New Roman" pitchFamily="18" charset="0"/>
                <a:cs typeface="Times New Roman" pitchFamily="18" charset="0"/>
              </a:rPr>
              <a:t>Мальвинских</a:t>
            </a:r>
            <a:r>
              <a:rPr lang="ru-RU" sz="2800" i="1" dirty="0" smtClean="0"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b="1" i="1" dirty="0" smtClean="0">
                <a:effectLst/>
                <a:latin typeface="Times New Roman" pitchFamily="18" charset="0"/>
                <a:cs typeface="Times New Roman" pitchFamily="18" charset="0"/>
              </a:rPr>
              <a:t>островов 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effectLst/>
                <a:latin typeface="Times New Roman" pitchFamily="18" charset="0"/>
                <a:cs typeface="Times New Roman" pitchFamily="18" charset="0"/>
              </a:rPr>
              <a:t>являются британской </a:t>
            </a: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заморской территорией,</a:t>
            </a:r>
          </a:p>
          <a:p>
            <a:pPr marL="18288" indent="0">
              <a:buNone/>
            </a:pP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что оспаривается Аргентиной)</a:t>
            </a:r>
            <a:endParaRPr lang="ru-RU" sz="24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2680"/>
            <a:ext cx="7543800" cy="914400"/>
          </a:xfrm>
        </p:spPr>
        <p:txBody>
          <a:bodyPr/>
          <a:lstStyle/>
          <a:p>
            <a:pPr algn="ctr"/>
            <a:r>
              <a:rPr lang="ru-RU" sz="3200" b="1" i="1" dirty="0" err="1" smtClean="0">
                <a:effectLst/>
                <a:latin typeface="Times New Roman" pitchFamily="18" charset="0"/>
                <a:cs typeface="Times New Roman" pitchFamily="18" charset="0"/>
              </a:rPr>
              <a:t>Фолклендский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конфликт</a:t>
            </a:r>
            <a:endParaRPr lang="ru-RU" sz="3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1135607"/>
            <a:ext cx="3702392" cy="555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745684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Рисунок 2" descr="399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98799"/>
            <a:ext cx="3429000" cy="436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485085" y="548680"/>
            <a:ext cx="8352927" cy="95410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Премьер-министр Великобритании</a:t>
            </a:r>
          </a:p>
          <a:p>
            <a:pPr algn="ctr" eaLnBrk="1" hangingPunct="1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М.Тетчер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(1979-1990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«Железная леди»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886272" y="4623624"/>
            <a:ext cx="4890268" cy="2232248"/>
          </a:xfrm>
          <a:prstGeom prst="rect">
            <a:avLst/>
          </a:prstGeom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pitchFamily="2" charset="2"/>
              <a:buNone/>
            </a:pPr>
            <a:endParaRPr lang="ru-RU" sz="2200" b="1" i="1" dirty="0" smtClean="0"/>
          </a:p>
          <a:p>
            <a:pPr marL="0" indent="0" algn="r">
              <a:buFont typeface="Wingdings" pitchFamily="2" charset="2"/>
              <a:buNone/>
            </a:pPr>
            <a:r>
              <a:rPr lang="ru-RU" sz="2200" b="1" i="1" dirty="0" smtClean="0"/>
              <a:t>«Тэтчер, безусловно, относилась к числу самых ярких политических фигур современного мира»</a:t>
            </a:r>
          </a:p>
          <a:p>
            <a:pPr marL="0" indent="0" algn="r">
              <a:buFont typeface="Wingdings" pitchFamily="2" charset="2"/>
              <a:buNone/>
            </a:pPr>
            <a:r>
              <a:rPr lang="ru-RU" sz="2200" b="1" i="1" dirty="0" err="1" smtClean="0"/>
              <a:t>В.Путин</a:t>
            </a:r>
            <a:endParaRPr lang="ru-RU" sz="2200" b="1" i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100476" y="2151216"/>
            <a:ext cx="4951512" cy="19442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1982 г.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– победа в военном конфликте с Аргентиной из-за Фолклендских островов.</a:t>
            </a:r>
            <a:b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1985 г. </a:t>
            </a:r>
            <a:r>
              <a:rPr lang="ru-RU" sz="2600" b="1" i="1" dirty="0" smtClean="0">
                <a:effectLst/>
                <a:latin typeface="Times New Roman" pitchFamily="18" charset="0"/>
                <a:cs typeface="Times New Roman" pitchFamily="18" charset="0"/>
              </a:rPr>
              <a:t>– соглашение с Ирландской Республикой по Ольстеру</a:t>
            </a:r>
            <a:endParaRPr lang="ru-RU" sz="26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3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Действующий премьер-министр Великобритании</a:t>
            </a:r>
            <a:endParaRPr lang="ru-RU" sz="33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4572000" y="2156599"/>
            <a:ext cx="3672408" cy="34321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Тереза </a:t>
            </a:r>
            <a:r>
              <a:rPr lang="ru-RU" sz="2800" b="1" i="1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Мэй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премьер-министр</a:t>
            </a:r>
          </a:p>
          <a:p>
            <a:pPr>
              <a:buNone/>
            </a:pP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Великобритании</a:t>
            </a:r>
          </a:p>
          <a:p>
            <a:pPr>
              <a:buNone/>
            </a:pP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(с июля 2016 г.).</a:t>
            </a:r>
          </a:p>
          <a:p>
            <a:pPr marL="0" indent="0">
              <a:buNone/>
            </a:pP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Бывший министр внутренних дел</a:t>
            </a:r>
            <a:endParaRPr lang="ru-RU" sz="2400" b="1" i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2543175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644696"/>
            <a:ext cx="5328592" cy="62133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Королева     Великобритании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b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Елизавета </a:t>
            </a:r>
            <a:r>
              <a:rPr lang="ru-RU" sz="32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II 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1952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г.). 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Является главой</a:t>
            </a:r>
            <a:r>
              <a:rPr lang="en-US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Британского Содружества наций и, </a:t>
            </a: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кроме Великобритании,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 королевой </a:t>
            </a:r>
            <a:r>
              <a:rPr lang="ru-RU" sz="2400" b="1" i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15 независимых государств:</a:t>
            </a: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Австралия, 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Антигуа и </a:t>
            </a:r>
            <a:r>
              <a:rPr lang="ru-RU" sz="2000" i="1" dirty="0" err="1" smtClean="0">
                <a:effectLst/>
                <a:latin typeface="Times New Roman" pitchFamily="18" charset="0"/>
                <a:cs typeface="Times New Roman" pitchFamily="18" charset="0"/>
              </a:rPr>
              <a:t>Барбуда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, Багамские о-ва, Барбадос, Белиз, Гренада</a:t>
            </a:r>
            <a:r>
              <a:rPr lang="ru-RU" sz="2000" b="1" i="1" dirty="0" smtClean="0">
                <a:effectLst/>
                <a:latin typeface="Times New Roman" pitchFamily="18" charset="0"/>
                <a:cs typeface="Times New Roman" pitchFamily="18" charset="0"/>
              </a:rPr>
              <a:t>,  Канада,  Новая Зеландия, 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Папуа-Новая Гвинея, Сент-Винсент и Гренадины, </a:t>
            </a:r>
            <a:r>
              <a:rPr lang="ru-RU" sz="2000" i="1" dirty="0" err="1" smtClean="0">
                <a:effectLst/>
                <a:latin typeface="Times New Roman" pitchFamily="18" charset="0"/>
                <a:cs typeface="Times New Roman" pitchFamily="18" charset="0"/>
              </a:rPr>
              <a:t>Сент</a:t>
            </a:r>
            <a:r>
              <a:rPr lang="ru-RU" sz="2000" i="1" dirty="0" smtClean="0">
                <a:effectLst/>
                <a:latin typeface="Times New Roman" pitchFamily="18" charset="0"/>
                <a:cs typeface="Times New Roman" pitchFamily="18" charset="0"/>
              </a:rPr>
              <a:t>-Китс и Невис, Сент-Люсия, Соломоновы о-ва, Тувалу, Ямайка</a:t>
            </a: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effectLst/>
                <a:latin typeface="Times New Roman" pitchFamily="18" charset="0"/>
                <a:cs typeface="Times New Roman" pitchFamily="18" charset="0"/>
              </a:rPr>
              <a:t>Королева - также глава англиканской церкви и верховный главнокомандующий вооруженными силами Великобритании</a:t>
            </a:r>
          </a:p>
          <a:p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7001"/>
            <a:ext cx="2932817" cy="4104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47864" y="3573016"/>
            <a:ext cx="5796136" cy="91440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Чарльз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Филипп Артур Джордж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Виндзор,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«Его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Королевское Высочество </a:t>
            </a:r>
            <a:r>
              <a:rPr lang="ru-RU" sz="24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 Уэльский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герцог </a:t>
            </a:r>
            <a:r>
              <a:rPr lang="ru-RU" sz="2400" dirty="0" err="1">
                <a:effectLst/>
                <a:latin typeface="Times New Roman" pitchFamily="18" charset="0"/>
                <a:cs typeface="Times New Roman" pitchFamily="18" charset="0"/>
              </a:rPr>
              <a:t>Корнуольский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граф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Честер»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37607"/>
            <a:ext cx="285914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187624" y="654522"/>
            <a:ext cx="6408712" cy="6263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Наследник британского престола</a:t>
            </a:r>
            <a:endParaRPr lang="ru-RU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819723"/>
      </p:ext>
    </p:extLst>
  </p:cSld>
  <p:clrMapOvr>
    <a:masterClrMapping/>
  </p:clrMapOvr>
  <p:transition spd="slow"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369</TotalTime>
  <Words>166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 Ситуация после Второй мировой войны </vt:lpstr>
      <vt:lpstr>Ольстерская  проблема</vt:lpstr>
      <vt:lpstr>Фолклендский конфликт</vt:lpstr>
      <vt:lpstr>Презентация PowerPoint</vt:lpstr>
      <vt:lpstr> Действующий премьер-министр Великобритании</vt:lpstr>
      <vt:lpstr>Презентация PowerPoint</vt:lpstr>
      <vt:lpstr>Чарльз Филипп Артур Джордж Виндзор, «Его Королевское Высочество принц Уэльский, герцог Корнуольский, граф Честер»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Великобритания</dc:title>
  <dc:creator>ПВГ</dc:creator>
  <cp:lastModifiedBy>ЗАМ.ДИРЕКТОРА</cp:lastModifiedBy>
  <cp:revision>60</cp:revision>
  <dcterms:created xsi:type="dcterms:W3CDTF">2010-04-10T12:21:45Z</dcterms:created>
  <dcterms:modified xsi:type="dcterms:W3CDTF">2016-09-22T14:22:38Z</dcterms:modified>
</cp:coreProperties>
</file>