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93" r:id="rId3"/>
    <p:sldId id="299" r:id="rId4"/>
    <p:sldId id="301" r:id="rId5"/>
    <p:sldId id="300" r:id="rId6"/>
    <p:sldId id="302" r:id="rId7"/>
    <p:sldId id="303" r:id="rId8"/>
    <p:sldId id="30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4" autoAdjust="0"/>
    <p:restoredTop sz="94660"/>
  </p:normalViewPr>
  <p:slideViewPr>
    <p:cSldViewPr>
      <p:cViewPr>
        <p:scale>
          <a:sx n="50" d="100"/>
          <a:sy n="50" d="100"/>
        </p:scale>
        <p:origin x="-1944" y="-5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1D2DE-0ADF-4C52-8402-492F287F53C8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6141D2DE-0ADF-4C52-8402-492F287F53C8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4CA6F6C4-DE2F-4976-935A-F161C94955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98190" y="476672"/>
            <a:ext cx="7543800" cy="152400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+mn-lt"/>
              </a:rPr>
              <a:t>Распад СССР</a:t>
            </a:r>
            <a:br>
              <a:rPr lang="ru-RU" sz="4400" b="1" dirty="0" smtClean="0">
                <a:solidFill>
                  <a:schemeClr val="bg1"/>
                </a:solidFill>
                <a:latin typeface="+mn-lt"/>
              </a:rPr>
            </a:br>
            <a:r>
              <a:rPr lang="ru-RU" sz="4400" b="1" dirty="0" smtClean="0">
                <a:solidFill>
                  <a:schemeClr val="bg1"/>
                </a:solidFill>
                <a:latin typeface="+mn-lt"/>
              </a:rPr>
              <a:t>и образование СНГ</a:t>
            </a:r>
            <a:endParaRPr lang="ru-RU" sz="2800" i="1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731196" y="3861048"/>
            <a:ext cx="392392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C00000"/>
                </a:solidFill>
              </a:rPr>
              <a:t>М.С.Горбачев</a:t>
            </a:r>
            <a:r>
              <a:rPr lang="ru-RU" sz="2800" b="1" dirty="0" smtClean="0">
                <a:solidFill>
                  <a:srgbClr val="C00000"/>
                </a:solidFill>
              </a:rPr>
              <a:t>. </a:t>
            </a:r>
            <a:r>
              <a:rPr lang="ru-RU" sz="2400" b="1" dirty="0" smtClean="0"/>
              <a:t>Генеральный </a:t>
            </a:r>
            <a:r>
              <a:rPr lang="ru-RU" sz="2400" b="1" dirty="0"/>
              <a:t>секретарь </a:t>
            </a:r>
            <a:r>
              <a:rPr lang="ru-RU" sz="2400" b="1" dirty="0" smtClean="0"/>
              <a:t>ЦК </a:t>
            </a:r>
            <a:r>
              <a:rPr lang="ru-RU" sz="2400" b="1" dirty="0"/>
              <a:t>КПСС </a:t>
            </a:r>
            <a:r>
              <a:rPr lang="ru-RU" sz="2400" dirty="0"/>
              <a:t>в </a:t>
            </a:r>
            <a:r>
              <a:rPr lang="ru-RU" sz="2400" b="1" dirty="0" smtClean="0"/>
              <a:t>1985-1990</a:t>
            </a:r>
            <a:r>
              <a:rPr lang="ru-RU" sz="2400" dirty="0" smtClean="0"/>
              <a:t> гг. </a:t>
            </a:r>
            <a:r>
              <a:rPr lang="ru-RU" sz="2400" b="1" dirty="0" smtClean="0"/>
              <a:t>Президент СССР</a:t>
            </a:r>
          </a:p>
          <a:p>
            <a:pPr algn="ctr"/>
            <a:r>
              <a:rPr lang="ru-RU" sz="2400" b="1" dirty="0" smtClean="0"/>
              <a:t> </a:t>
            </a:r>
            <a:r>
              <a:rPr lang="ru-RU" sz="2400" dirty="0"/>
              <a:t>в </a:t>
            </a:r>
            <a:r>
              <a:rPr lang="ru-RU" sz="2400" dirty="0" smtClean="0"/>
              <a:t>1990-1991 гг.</a:t>
            </a:r>
            <a:endParaRPr lang="ru-RU" sz="2400" dirty="0"/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992882" y="2061331"/>
            <a:ext cx="7543800" cy="57574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80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i="1" dirty="0" smtClean="0">
                <a:solidFill>
                  <a:schemeClr val="bg1"/>
                </a:solidFill>
                <a:latin typeface="Impact" pitchFamily="34" charset="0"/>
              </a:rPr>
              <a:t>(</a:t>
            </a:r>
            <a:r>
              <a:rPr lang="ru-RU" sz="2800" i="1" dirty="0" smtClean="0">
                <a:solidFill>
                  <a:schemeClr val="bg1"/>
                </a:solidFill>
              </a:rPr>
              <a:t>«Перестройка»)</a:t>
            </a:r>
            <a:endParaRPr lang="ru-RU" sz="2800" i="1" dirty="0">
              <a:solidFill>
                <a:schemeClr val="bg1"/>
              </a:solidFill>
              <a:latin typeface="Impact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384" y="3171800"/>
            <a:ext cx="2343398" cy="2816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6124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394" y="452922"/>
            <a:ext cx="8487353" cy="4719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+mn-lt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«Перестройка» - </a:t>
            </a:r>
            <a:r>
              <a:rPr lang="ru-RU" sz="3100" b="1" i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попытка обновления </a:t>
            </a:r>
            <a:r>
              <a:rPr lang="ru-RU" sz="3100" b="1" i="1" dirty="0" err="1" smtClean="0">
                <a:solidFill>
                  <a:srgbClr val="C00000"/>
                </a:solidFill>
                <a:latin typeface="+mn-lt"/>
                <a:cs typeface="Arial" pitchFamily="34" charset="0"/>
              </a:rPr>
              <a:t>соц-ма</a:t>
            </a:r>
            <a:endParaRPr lang="ru-RU" sz="31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93182" y="924835"/>
            <a:ext cx="805072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600" b="1" dirty="0" smtClean="0">
                <a:cs typeface="Arial" pitchFamily="34" charset="0"/>
              </a:rPr>
              <a:t>спад производства…</a:t>
            </a:r>
            <a:endParaRPr lang="ru-RU" sz="2600" b="1" dirty="0"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93044" y="4779262"/>
            <a:ext cx="939267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600" dirty="0" smtClean="0">
                <a:cs typeface="Arial" pitchFamily="34" charset="0"/>
              </a:rPr>
              <a:t>апр</a:t>
            </a:r>
            <a:r>
              <a:rPr lang="ru-RU" sz="2600" dirty="0" smtClean="0">
                <a:solidFill>
                  <a:srgbClr val="C00000"/>
                </a:solidFill>
                <a:cs typeface="Arial" pitchFamily="34" charset="0"/>
              </a:rPr>
              <a:t>. </a:t>
            </a:r>
            <a:r>
              <a:rPr lang="ru-RU" sz="2600" b="1" dirty="0" smtClean="0">
                <a:solidFill>
                  <a:srgbClr val="C00000"/>
                </a:solidFill>
                <a:cs typeface="Arial" pitchFamily="34" charset="0"/>
              </a:rPr>
              <a:t>1985</a:t>
            </a:r>
            <a:r>
              <a:rPr lang="ru-RU" sz="2600" dirty="0" smtClean="0">
                <a:solidFill>
                  <a:srgbClr val="C00000"/>
                </a:solidFill>
                <a:cs typeface="Arial" pitchFamily="34" charset="0"/>
              </a:rPr>
              <a:t> г. </a:t>
            </a:r>
            <a:r>
              <a:rPr lang="ru-RU" sz="2000" dirty="0" smtClean="0">
                <a:cs typeface="Arial" pitchFamily="34" charset="0"/>
              </a:rPr>
              <a:t>(Пленум ЦК КПСС)</a:t>
            </a:r>
            <a:r>
              <a:rPr lang="ru-RU" sz="2600" dirty="0" smtClean="0">
                <a:cs typeface="Arial" pitchFamily="34" charset="0"/>
              </a:rPr>
              <a:t>-курс на </a:t>
            </a:r>
            <a:r>
              <a:rPr lang="ru-RU" sz="2600" b="1" i="1" dirty="0" smtClean="0">
                <a:solidFill>
                  <a:srgbClr val="C00000"/>
                </a:solidFill>
                <a:cs typeface="Arial" pitchFamily="34" charset="0"/>
              </a:rPr>
              <a:t>«ускорение и перестройку»</a:t>
            </a:r>
            <a:endParaRPr lang="ru-RU" sz="2600" b="1" i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6948" y="2263070"/>
            <a:ext cx="84398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cs typeface="Arial" pitchFamily="34" charset="0"/>
              </a:rPr>
              <a:t>падение мировых цен на нефть и газ</a:t>
            </a:r>
            <a:endParaRPr lang="ru-RU" sz="2600" dirty="0"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0308" y="2755513"/>
            <a:ext cx="84398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cs typeface="Arial" pitchFamily="34" charset="0"/>
              </a:rPr>
              <a:t>+ огромные затраты на гонку вооружений</a:t>
            </a:r>
            <a:endParaRPr lang="ru-RU" sz="2600" dirty="0"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9240" y="3717312"/>
            <a:ext cx="89129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cs typeface="Arial" pitchFamily="34" charset="0"/>
              </a:rPr>
              <a:t>углубление </a:t>
            </a:r>
            <a:r>
              <a:rPr lang="ru-RU" sz="2600" b="1" dirty="0" err="1" smtClean="0">
                <a:cs typeface="Arial" pitchFamily="34" charset="0"/>
              </a:rPr>
              <a:t>экон</a:t>
            </a:r>
            <a:r>
              <a:rPr lang="ru-RU" sz="2600" b="1" dirty="0" smtClean="0">
                <a:cs typeface="Arial" pitchFamily="34" charset="0"/>
              </a:rPr>
              <a:t>. кризиса</a:t>
            </a:r>
            <a:endParaRPr lang="ru-RU" sz="2600" dirty="0">
              <a:cs typeface="Arial" pitchFamily="34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304474" y="3285904"/>
            <a:ext cx="581084" cy="3806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312750" y="1417279"/>
            <a:ext cx="581084" cy="3806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77908" y="1666006"/>
            <a:ext cx="89129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i="1" dirty="0" smtClean="0">
                <a:cs typeface="Arial" pitchFamily="34" charset="0"/>
              </a:rPr>
              <a:t>дефицит</a:t>
            </a:r>
            <a:r>
              <a:rPr lang="ru-RU" sz="2600" b="1" dirty="0" smtClean="0">
                <a:cs typeface="Arial" pitchFamily="34" charset="0"/>
              </a:rPr>
              <a:t> </a:t>
            </a:r>
            <a:r>
              <a:rPr lang="ru-RU" sz="2600" dirty="0" smtClean="0">
                <a:cs typeface="Arial" pitchFamily="34" charset="0"/>
              </a:rPr>
              <a:t>товаров и продовольствия</a:t>
            </a:r>
            <a:endParaRPr lang="ru-RU" sz="2600" dirty="0">
              <a:cs typeface="Arial" pitchFamily="34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4359666" y="4334374"/>
            <a:ext cx="581084" cy="3806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-27062" y="5530386"/>
            <a:ext cx="939267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600" dirty="0" smtClean="0">
                <a:cs typeface="Arial" pitchFamily="34" charset="0"/>
              </a:rPr>
              <a:t>+ </a:t>
            </a:r>
            <a:r>
              <a:rPr lang="ru-RU" sz="2600" b="1" i="1" dirty="0" smtClean="0">
                <a:solidFill>
                  <a:srgbClr val="C00000"/>
                </a:solidFill>
                <a:cs typeface="Arial" pitchFamily="34" charset="0"/>
              </a:rPr>
              <a:t>гласность </a:t>
            </a:r>
            <a:r>
              <a:rPr lang="ru-RU" sz="2600" dirty="0" smtClean="0">
                <a:cs typeface="Arial" pitchFamily="34" charset="0"/>
              </a:rPr>
              <a:t>– </a:t>
            </a:r>
            <a:r>
              <a:rPr lang="ru-RU" sz="2600" b="1" dirty="0" smtClean="0">
                <a:cs typeface="Arial" pitchFamily="34" charset="0"/>
              </a:rPr>
              <a:t>открытость</a:t>
            </a:r>
            <a:r>
              <a:rPr lang="ru-RU" sz="2600" dirty="0" smtClean="0">
                <a:cs typeface="Arial" pitchFamily="34" charset="0"/>
              </a:rPr>
              <a:t> в освещении жизни об-</a:t>
            </a:r>
            <a:r>
              <a:rPr lang="ru-RU" sz="2600" dirty="0" err="1" smtClean="0">
                <a:cs typeface="Arial" pitchFamily="34" charset="0"/>
              </a:rPr>
              <a:t>ва</a:t>
            </a:r>
            <a:endParaRPr lang="ru-RU" sz="2600" dirty="0"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-237318" y="6059249"/>
            <a:ext cx="963708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600" dirty="0" smtClean="0">
                <a:cs typeface="Arial" pitchFamily="34" charset="0"/>
              </a:rPr>
              <a:t>+ </a:t>
            </a:r>
            <a:r>
              <a:rPr lang="ru-RU" sz="2600" b="1" i="1" dirty="0" smtClean="0">
                <a:solidFill>
                  <a:srgbClr val="C00000"/>
                </a:solidFill>
                <a:cs typeface="Arial" pitchFamily="34" charset="0"/>
              </a:rPr>
              <a:t>«новое мышление» </a:t>
            </a:r>
            <a:r>
              <a:rPr lang="ru-RU" sz="2600" dirty="0" smtClean="0">
                <a:cs typeface="Arial" pitchFamily="34" charset="0"/>
              </a:rPr>
              <a:t>– </a:t>
            </a:r>
            <a:r>
              <a:rPr lang="ru-RU" sz="2600" b="1" dirty="0" smtClean="0">
                <a:cs typeface="Arial" pitchFamily="34" charset="0"/>
              </a:rPr>
              <a:t>отказ от противостояния с кап-мом</a:t>
            </a:r>
            <a:endParaRPr lang="ru-RU" sz="26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697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4" grpId="0" animBg="1"/>
      <p:bldP spid="13" grpId="0" animBg="1"/>
      <p:bldP spid="17" grpId="0" animBg="1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6660" y="5074395"/>
            <a:ext cx="8964612" cy="1692771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600" b="1" dirty="0" smtClean="0">
                <a:solidFill>
                  <a:schemeClr val="bg1"/>
                </a:solidFill>
                <a:cs typeface="Arial" pitchFamily="34" charset="0"/>
              </a:rPr>
              <a:t>отсутствие </a:t>
            </a:r>
            <a:r>
              <a:rPr lang="ru-RU" sz="2600" b="1" dirty="0">
                <a:solidFill>
                  <a:schemeClr val="bg1"/>
                </a:solidFill>
                <a:cs typeface="Arial" pitchFamily="34" charset="0"/>
              </a:rPr>
              <a:t>единства в </a:t>
            </a:r>
            <a:r>
              <a:rPr lang="ru-RU" sz="2600" b="1" dirty="0" smtClean="0">
                <a:solidFill>
                  <a:schemeClr val="bg1"/>
                </a:solidFill>
                <a:cs typeface="Arial" pitchFamily="34" charset="0"/>
              </a:rPr>
              <a:t>руководстве </a:t>
            </a:r>
            <a:r>
              <a:rPr lang="ru-RU" sz="2600" b="1" dirty="0">
                <a:solidFill>
                  <a:schemeClr val="bg1"/>
                </a:solidFill>
                <a:cs typeface="Arial" pitchFamily="34" charset="0"/>
              </a:rPr>
              <a:t>партии и </a:t>
            </a:r>
            <a:r>
              <a:rPr lang="ru-RU" sz="2600" b="1" dirty="0" smtClean="0">
                <a:solidFill>
                  <a:schemeClr val="bg1"/>
                </a:solidFill>
                <a:cs typeface="Arial" pitchFamily="34" charset="0"/>
              </a:rPr>
              <a:t>государства падение авторитета КПСС</a:t>
            </a:r>
          </a:p>
          <a:p>
            <a:pPr algn="ctr">
              <a:defRPr/>
            </a:pPr>
            <a:r>
              <a:rPr lang="ru-RU" sz="2600" b="1" dirty="0" smtClean="0">
                <a:solidFill>
                  <a:schemeClr val="bg1"/>
                </a:solidFill>
                <a:cs typeface="Arial" pitchFamily="34" charset="0"/>
              </a:rPr>
              <a:t>межнациональные </a:t>
            </a:r>
            <a:r>
              <a:rPr lang="ru-RU" sz="2600" b="1" dirty="0">
                <a:solidFill>
                  <a:schemeClr val="bg1"/>
                </a:solidFill>
                <a:cs typeface="Arial" pitchFamily="34" charset="0"/>
              </a:rPr>
              <a:t>конфликты</a:t>
            </a:r>
          </a:p>
          <a:p>
            <a:pPr algn="ctr">
              <a:defRPr/>
            </a:pPr>
            <a:r>
              <a:rPr lang="ru-RU" sz="2600" b="1" dirty="0" smtClean="0">
                <a:solidFill>
                  <a:schemeClr val="bg1"/>
                </a:solidFill>
                <a:cs typeface="Arial" pitchFamily="34" charset="0"/>
              </a:rPr>
              <a:t>авария на Чернобыльской  АЭС 26.04.1986 г.</a:t>
            </a:r>
            <a:endParaRPr lang="ru-RU" sz="2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1597" y="164494"/>
            <a:ext cx="4033143" cy="707886"/>
          </a:xfrm>
          <a:prstGeom prst="rect">
            <a:avLst/>
          </a:prstGeom>
          <a:ln w="38100" cmpd="thickThin"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bg1"/>
                </a:solidFill>
                <a:cs typeface="Arial" pitchFamily="34" charset="0"/>
              </a:rPr>
              <a:t>«Перестройка»</a:t>
            </a:r>
            <a:endParaRPr lang="ru-RU" sz="4000" b="1" u="sng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" name="Автофигура 84"/>
          <p:cNvSpPr>
            <a:spLocks noChangeArrowheads="1"/>
          </p:cNvSpPr>
          <p:nvPr/>
        </p:nvSpPr>
        <p:spPr bwMode="gray">
          <a:xfrm>
            <a:off x="1736724" y="948418"/>
            <a:ext cx="6507685" cy="86409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>
              <a:defRPr/>
            </a:pPr>
            <a:r>
              <a:rPr lang="ru-RU" sz="2600" b="1" dirty="0">
                <a:solidFill>
                  <a:schemeClr val="tx1"/>
                </a:solidFill>
              </a:rPr>
              <a:t>Модернизация </a:t>
            </a:r>
            <a:r>
              <a:rPr lang="ru-RU" sz="2600" b="1" dirty="0" smtClean="0">
                <a:solidFill>
                  <a:schemeClr val="tx1"/>
                </a:solidFill>
              </a:rPr>
              <a:t>производства</a:t>
            </a:r>
          </a:p>
          <a:p>
            <a:pPr algn="ctr" eaLnBrk="0" hangingPunct="0">
              <a:defRPr/>
            </a:pPr>
            <a:r>
              <a:rPr lang="ru-RU" sz="2600" b="1" dirty="0" smtClean="0">
                <a:solidFill>
                  <a:schemeClr val="tx1"/>
                </a:solidFill>
              </a:rPr>
              <a:t> и контроль за качеством продукции</a:t>
            </a:r>
            <a:endParaRPr lang="en-US" sz="2600" b="1" dirty="0">
              <a:solidFill>
                <a:schemeClr val="tx1"/>
              </a:solidFill>
            </a:endParaRPr>
          </a:p>
        </p:txBody>
      </p:sp>
      <p:sp>
        <p:nvSpPr>
          <p:cNvPr id="9" name="Автофигура 84"/>
          <p:cNvSpPr>
            <a:spLocks noChangeArrowheads="1"/>
          </p:cNvSpPr>
          <p:nvPr/>
        </p:nvSpPr>
        <p:spPr bwMode="gray">
          <a:xfrm>
            <a:off x="1700609" y="1837139"/>
            <a:ext cx="6543800" cy="806716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>
              <a:defRPr/>
            </a:pPr>
            <a:r>
              <a:rPr lang="ru-RU" sz="2600" b="1" dirty="0">
                <a:solidFill>
                  <a:schemeClr val="tx1"/>
                </a:solidFill>
              </a:rPr>
              <a:t>Ужесточение трудовой </a:t>
            </a:r>
            <a:r>
              <a:rPr lang="ru-RU" sz="2600" b="1" dirty="0" smtClean="0">
                <a:solidFill>
                  <a:schemeClr val="tx1"/>
                </a:solidFill>
              </a:rPr>
              <a:t>дисциплины,</a:t>
            </a:r>
          </a:p>
          <a:p>
            <a:pPr algn="ctr" eaLnBrk="0" hangingPunct="0">
              <a:defRPr/>
            </a:pPr>
            <a:r>
              <a:rPr lang="ru-RU" sz="2600" b="1" dirty="0" smtClean="0">
                <a:solidFill>
                  <a:schemeClr val="tx1"/>
                </a:solidFill>
              </a:rPr>
              <a:t>борьба с пьянством</a:t>
            </a:r>
            <a:endParaRPr lang="en-US" sz="2600" b="1" dirty="0">
              <a:solidFill>
                <a:schemeClr val="tx1"/>
              </a:solidFill>
            </a:endParaRPr>
          </a:p>
        </p:txBody>
      </p:sp>
      <p:sp>
        <p:nvSpPr>
          <p:cNvPr id="10" name="Автофигура 84"/>
          <p:cNvSpPr>
            <a:spLocks noChangeArrowheads="1"/>
          </p:cNvSpPr>
          <p:nvPr/>
        </p:nvSpPr>
        <p:spPr bwMode="gray">
          <a:xfrm>
            <a:off x="721483" y="2687958"/>
            <a:ext cx="8359476" cy="80258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600" b="1" dirty="0" smtClean="0">
                <a:solidFill>
                  <a:schemeClr val="bg1"/>
                </a:solidFill>
                <a:cs typeface="Arial" pitchFamily="34" charset="0"/>
              </a:rPr>
              <a:t>Перевод предприятий на </a:t>
            </a:r>
            <a:r>
              <a:rPr lang="ru-RU" sz="2600" b="1" i="1" dirty="0" smtClean="0">
                <a:solidFill>
                  <a:schemeClr val="bg1"/>
                </a:solidFill>
                <a:cs typeface="Arial" pitchFamily="34" charset="0"/>
              </a:rPr>
              <a:t>хозрасчет</a:t>
            </a:r>
            <a:r>
              <a:rPr lang="ru-RU" sz="2600" b="1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ru-RU" sz="2600" b="1" dirty="0">
                <a:solidFill>
                  <a:schemeClr val="bg1"/>
                </a:solidFill>
                <a:cs typeface="Arial" pitchFamily="34" charset="0"/>
              </a:rPr>
              <a:t>и </a:t>
            </a:r>
            <a:r>
              <a:rPr lang="ru-RU" sz="2600" b="1" dirty="0" smtClean="0">
                <a:solidFill>
                  <a:schemeClr val="bg1"/>
                </a:solidFill>
                <a:cs typeface="Arial" pitchFamily="34" charset="0"/>
              </a:rPr>
              <a:t>самоокупаемость</a:t>
            </a:r>
            <a:endParaRPr lang="en-US" sz="2600" dirty="0">
              <a:solidFill>
                <a:schemeClr val="bg1"/>
              </a:solidFill>
            </a:endParaRPr>
          </a:p>
        </p:txBody>
      </p:sp>
      <p:sp>
        <p:nvSpPr>
          <p:cNvPr id="11" name="Автофигура 84"/>
          <p:cNvSpPr>
            <a:spLocks noChangeArrowheads="1"/>
          </p:cNvSpPr>
          <p:nvPr/>
        </p:nvSpPr>
        <p:spPr bwMode="gray">
          <a:xfrm>
            <a:off x="721484" y="3387576"/>
            <a:ext cx="8359476" cy="790127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600" b="1" dirty="0">
                <a:solidFill>
                  <a:schemeClr val="bg1"/>
                </a:solidFill>
                <a:cs typeface="Arial" pitchFamily="34" charset="0"/>
              </a:rPr>
              <a:t>Создание </a:t>
            </a:r>
            <a:r>
              <a:rPr lang="ru-RU" sz="2600" b="1" dirty="0" smtClean="0">
                <a:solidFill>
                  <a:schemeClr val="bg1"/>
                </a:solidFill>
                <a:cs typeface="Arial" pitchFamily="34" charset="0"/>
              </a:rPr>
              <a:t>кооперативов, фермерских хозяйств,</a:t>
            </a:r>
          </a:p>
          <a:p>
            <a:pPr>
              <a:defRPr/>
            </a:pPr>
            <a:r>
              <a:rPr lang="ru-RU" sz="2600" b="1" dirty="0" smtClean="0">
                <a:solidFill>
                  <a:schemeClr val="bg1"/>
                </a:solidFill>
                <a:cs typeface="Arial" pitchFamily="34" charset="0"/>
              </a:rPr>
              <a:t>разрешение индивидуальной </a:t>
            </a:r>
            <a:r>
              <a:rPr lang="ru-RU" sz="2600" b="1" dirty="0">
                <a:solidFill>
                  <a:schemeClr val="bg1"/>
                </a:solidFill>
                <a:cs typeface="Arial" pitchFamily="34" charset="0"/>
              </a:rPr>
              <a:t>трудовой </a:t>
            </a:r>
            <a:r>
              <a:rPr lang="ru-RU" sz="2600" b="1" dirty="0" smtClean="0">
                <a:solidFill>
                  <a:schemeClr val="bg1"/>
                </a:solidFill>
                <a:cs typeface="Arial" pitchFamily="34" charset="0"/>
              </a:rPr>
              <a:t>деятельности</a:t>
            </a:r>
            <a:endParaRPr lang="ru-RU" sz="2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Автофигура 85"/>
          <p:cNvSpPr>
            <a:spLocks noChangeArrowheads="1"/>
          </p:cNvSpPr>
          <p:nvPr/>
        </p:nvSpPr>
        <p:spPr bwMode="gray">
          <a:xfrm>
            <a:off x="927099" y="1124743"/>
            <a:ext cx="882252" cy="687771"/>
          </a:xfrm>
          <a:prstGeom prst="diamond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dirty="0"/>
              <a:t>1</a:t>
            </a:r>
          </a:p>
        </p:txBody>
      </p:sp>
      <p:sp>
        <p:nvSpPr>
          <p:cNvPr id="15" name="Автофигура 85"/>
          <p:cNvSpPr>
            <a:spLocks noChangeArrowheads="1"/>
          </p:cNvSpPr>
          <p:nvPr/>
        </p:nvSpPr>
        <p:spPr bwMode="gray">
          <a:xfrm>
            <a:off x="4762" y="3080395"/>
            <a:ext cx="809625" cy="614362"/>
          </a:xfrm>
          <a:prstGeom prst="diamond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dirty="0"/>
              <a:t>3</a:t>
            </a:r>
          </a:p>
        </p:txBody>
      </p:sp>
      <p:sp>
        <p:nvSpPr>
          <p:cNvPr id="16" name="Автофигура 85"/>
          <p:cNvSpPr>
            <a:spLocks noChangeArrowheads="1"/>
          </p:cNvSpPr>
          <p:nvPr/>
        </p:nvSpPr>
        <p:spPr bwMode="gray">
          <a:xfrm>
            <a:off x="4761" y="3666303"/>
            <a:ext cx="809625" cy="614362"/>
          </a:xfrm>
          <a:prstGeom prst="diamond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dirty="0"/>
              <a:t>4</a:t>
            </a:r>
          </a:p>
        </p:txBody>
      </p:sp>
      <p:sp>
        <p:nvSpPr>
          <p:cNvPr id="17" name="Автофигура 85"/>
          <p:cNvSpPr>
            <a:spLocks noChangeArrowheads="1"/>
          </p:cNvSpPr>
          <p:nvPr/>
        </p:nvSpPr>
        <p:spPr bwMode="gray">
          <a:xfrm>
            <a:off x="998139" y="1870887"/>
            <a:ext cx="811212" cy="612775"/>
          </a:xfrm>
          <a:prstGeom prst="diamond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dirty="0"/>
              <a:t>2</a:t>
            </a:r>
          </a:p>
        </p:txBody>
      </p:sp>
      <p:sp>
        <p:nvSpPr>
          <p:cNvPr id="14" name="Автофигура 85"/>
          <p:cNvSpPr>
            <a:spLocks noChangeArrowheads="1"/>
          </p:cNvSpPr>
          <p:nvPr/>
        </p:nvSpPr>
        <p:spPr bwMode="gray">
          <a:xfrm>
            <a:off x="84064" y="4280665"/>
            <a:ext cx="809625" cy="614362"/>
          </a:xfrm>
          <a:prstGeom prst="diamond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9" name="Автофигура 84"/>
          <p:cNvSpPr>
            <a:spLocks noChangeArrowheads="1"/>
          </p:cNvSpPr>
          <p:nvPr/>
        </p:nvSpPr>
        <p:spPr bwMode="gray">
          <a:xfrm>
            <a:off x="713843" y="4177703"/>
            <a:ext cx="8359475" cy="79373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600" b="1" dirty="0" smtClean="0">
                <a:solidFill>
                  <a:schemeClr val="bg1"/>
                </a:solidFill>
                <a:cs typeface="Arial" pitchFamily="34" charset="0"/>
              </a:rPr>
              <a:t>Привлечение иностранных инвестиций</a:t>
            </a:r>
          </a:p>
          <a:p>
            <a:pPr>
              <a:defRPr/>
            </a:pPr>
            <a:r>
              <a:rPr lang="ru-RU" sz="2600" b="1" dirty="0" smtClean="0">
                <a:solidFill>
                  <a:schemeClr val="bg1"/>
                </a:solidFill>
                <a:cs typeface="Arial" pitchFamily="34" charset="0"/>
              </a:rPr>
              <a:t> </a:t>
            </a:r>
            <a:r>
              <a:rPr lang="ru-RU" sz="2600" b="1" dirty="0">
                <a:solidFill>
                  <a:schemeClr val="bg1"/>
                </a:solidFill>
                <a:cs typeface="Arial" pitchFamily="34" charset="0"/>
              </a:rPr>
              <a:t>путем создания </a:t>
            </a:r>
            <a:r>
              <a:rPr lang="ru-RU" sz="2600" b="1" dirty="0" smtClean="0">
                <a:solidFill>
                  <a:schemeClr val="bg1"/>
                </a:solidFill>
                <a:cs typeface="Arial" pitchFamily="34" charset="0"/>
              </a:rPr>
              <a:t>совместных предприятий</a:t>
            </a:r>
            <a:endParaRPr lang="ru-RU" sz="26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207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 animBg="1"/>
      <p:bldP spid="15" grpId="0" animBg="1"/>
      <p:bldP spid="16" grpId="0" animBg="1"/>
      <p:bldP spid="17" grpId="0" animBg="1"/>
      <p:bldP spid="14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9611" y="924836"/>
            <a:ext cx="8050722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600" b="1" dirty="0">
                <a:cs typeface="Arial" pitchFamily="34" charset="0"/>
              </a:rPr>
              <a:t>1988 г</a:t>
            </a:r>
            <a:r>
              <a:rPr lang="ru-RU" sz="2600" b="1" dirty="0" smtClean="0">
                <a:cs typeface="Arial" pitchFamily="34" charset="0"/>
              </a:rPr>
              <a:t>. - </a:t>
            </a:r>
            <a:r>
              <a:rPr lang="be-BY" sz="2600" b="1" dirty="0" smtClean="0">
                <a:cs typeface="Arial" pitchFamily="34" charset="0"/>
              </a:rPr>
              <a:t>ХІХ </a:t>
            </a:r>
            <a:r>
              <a:rPr lang="ru-RU" sz="2600" b="1" dirty="0">
                <a:cs typeface="Arial" pitchFamily="34" charset="0"/>
              </a:rPr>
              <a:t>Всесоюзная партийная </a:t>
            </a:r>
            <a:r>
              <a:rPr lang="ru-RU" sz="2600" b="1" dirty="0" smtClean="0">
                <a:cs typeface="Arial" pitchFamily="34" charset="0"/>
              </a:rPr>
              <a:t>конференция -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600" dirty="0" smtClean="0">
                <a:cs typeface="Arial" pitchFamily="34" charset="0"/>
              </a:rPr>
              <a:t>превращение</a:t>
            </a:r>
            <a:r>
              <a:rPr lang="ru-RU" sz="2600" b="1" dirty="0" smtClean="0">
                <a:cs typeface="Arial" pitchFamily="34" charset="0"/>
              </a:rPr>
              <a:t> Советов в реальные органы власти</a:t>
            </a:r>
            <a:endParaRPr lang="ru-RU" sz="2600" b="1" dirty="0"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1768" y="2229644"/>
            <a:ext cx="843980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cs typeface="Arial" pitchFamily="34" charset="0"/>
              </a:rPr>
              <a:t>1989 г. </a:t>
            </a:r>
            <a:r>
              <a:rPr lang="ru-RU" sz="2600" b="1" dirty="0" smtClean="0">
                <a:cs typeface="Arial" pitchFamily="34" charset="0"/>
              </a:rPr>
              <a:t> - </a:t>
            </a:r>
            <a:r>
              <a:rPr lang="en-US" sz="2600" b="1" dirty="0" smtClean="0">
                <a:cs typeface="Arial" pitchFamily="34" charset="0"/>
              </a:rPr>
              <a:t>I </a:t>
            </a:r>
            <a:r>
              <a:rPr lang="ru-RU" sz="2600" b="1" dirty="0" smtClean="0">
                <a:cs typeface="Arial" pitchFamily="34" charset="0"/>
              </a:rPr>
              <a:t>съезд </a:t>
            </a:r>
            <a:r>
              <a:rPr lang="ru-RU" sz="2600" b="1" dirty="0">
                <a:cs typeface="Arial" pitchFamily="34" charset="0"/>
              </a:rPr>
              <a:t>народных депутатов </a:t>
            </a:r>
            <a:r>
              <a:rPr lang="ru-RU" sz="2600" b="1" dirty="0" smtClean="0">
                <a:cs typeface="Arial" pitchFamily="34" charset="0"/>
              </a:rPr>
              <a:t>СССР</a:t>
            </a:r>
            <a:r>
              <a:rPr lang="en-US" sz="2600" b="1" dirty="0" smtClean="0">
                <a:cs typeface="Arial" pitchFamily="34" charset="0"/>
              </a:rPr>
              <a:t> </a:t>
            </a:r>
            <a:r>
              <a:rPr lang="ru-RU" sz="2600" b="1" dirty="0" smtClean="0">
                <a:cs typeface="Arial" pitchFamily="34" charset="0"/>
              </a:rPr>
              <a:t>– 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dirty="0" smtClean="0">
                <a:cs typeface="Arial" pitchFamily="34" charset="0"/>
              </a:rPr>
              <a:t>построение</a:t>
            </a:r>
            <a:r>
              <a:rPr lang="ru-RU" sz="2600" b="1" dirty="0" smtClean="0">
                <a:cs typeface="Arial" pitchFamily="34" charset="0"/>
              </a:rPr>
              <a:t> правового гос-ва</a:t>
            </a:r>
            <a:endParaRPr lang="ru-RU" sz="2600" dirty="0"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9611" y="5661248"/>
            <a:ext cx="84398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cs typeface="Arial" pitchFamily="34" charset="0"/>
              </a:rPr>
              <a:t>1990 г. –</a:t>
            </a:r>
            <a:r>
              <a:rPr lang="ru-RU" sz="2600" b="1" dirty="0" err="1" smtClean="0">
                <a:cs typeface="Arial" pitchFamily="34" charset="0"/>
              </a:rPr>
              <a:t>М.Горбачев</a:t>
            </a:r>
            <a:r>
              <a:rPr lang="ru-RU" sz="2600" b="1" dirty="0" smtClean="0">
                <a:cs typeface="Arial" pitchFamily="34" charset="0"/>
              </a:rPr>
              <a:t> – президент СССР</a:t>
            </a:r>
            <a:endParaRPr lang="ru-RU" sz="2600" dirty="0"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62114" y="3473627"/>
            <a:ext cx="307740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cs typeface="Arial" pitchFamily="34" charset="0"/>
              </a:rPr>
              <a:t>борьба за </a:t>
            </a:r>
            <a:r>
              <a:rPr lang="ru-RU" sz="2600" b="1" dirty="0" smtClean="0">
                <a:cs typeface="Arial" pitchFamily="34" charset="0"/>
              </a:rPr>
              <a:t>власть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cs typeface="Arial" pitchFamily="34" charset="0"/>
              </a:rPr>
              <a:t> между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cs typeface="Arial" pitchFamily="34" charset="0"/>
              </a:rPr>
              <a:t> </a:t>
            </a:r>
            <a:r>
              <a:rPr lang="ru-RU" sz="2600" b="1" dirty="0" err="1" smtClean="0">
                <a:cs typeface="Arial" pitchFamily="34" charset="0"/>
              </a:rPr>
              <a:t>М.Горбачевым</a:t>
            </a:r>
            <a:endParaRPr lang="ru-RU" sz="2600" b="1" dirty="0" smtClean="0"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cs typeface="Arial" pitchFamily="34" charset="0"/>
              </a:rPr>
              <a:t>и </a:t>
            </a:r>
            <a:r>
              <a:rPr lang="ru-RU" sz="2600" b="1" dirty="0">
                <a:cs typeface="Arial" pitchFamily="34" charset="0"/>
              </a:rPr>
              <a:t>Б. </a:t>
            </a:r>
            <a:r>
              <a:rPr lang="ru-RU" sz="2600" b="1" dirty="0" smtClean="0">
                <a:cs typeface="Arial" pitchFamily="34" charset="0"/>
              </a:rPr>
              <a:t>Ельциным</a:t>
            </a:r>
            <a:endParaRPr lang="ru-RU" sz="2600" dirty="0">
              <a:cs typeface="Arial" pitchFamily="34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079150" y="3016352"/>
            <a:ext cx="581084" cy="3806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115990" y="1783489"/>
            <a:ext cx="581084" cy="3806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4097447" y="5337691"/>
            <a:ext cx="581084" cy="3806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77908" y="260648"/>
            <a:ext cx="8723218" cy="6641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2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+mn-lt"/>
              </a:rPr>
            </a:br>
            <a:r>
              <a:rPr lang="ru-RU" sz="12800" b="1" i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«Перестройка» </a:t>
            </a:r>
            <a:r>
              <a:rPr lang="ru-RU" sz="10700" b="1" i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- реформа политической системы</a:t>
            </a:r>
            <a:endParaRPr lang="ru-RU" sz="10700" i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285" b="16459"/>
          <a:stretch/>
        </p:blipFill>
        <p:spPr bwMode="auto">
          <a:xfrm>
            <a:off x="4667080" y="2995392"/>
            <a:ext cx="3115286" cy="2317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0855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4" grpId="0" animBg="1"/>
      <p:bldP spid="13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9611" y="1138924"/>
            <a:ext cx="805072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rgbClr val="C00000"/>
                </a:solidFill>
                <a:cs typeface="Arial" pitchFamily="34" charset="0"/>
              </a:rPr>
              <a:t>«</a:t>
            </a:r>
            <a:r>
              <a:rPr lang="ru-RU" sz="2600" b="1" i="1" dirty="0">
                <a:solidFill>
                  <a:srgbClr val="C00000"/>
                </a:solidFill>
                <a:cs typeface="Arial" pitchFamily="34" charset="0"/>
              </a:rPr>
              <a:t>парад суверенитетов</a:t>
            </a:r>
            <a:r>
              <a:rPr lang="ru-RU" sz="2600" b="1" dirty="0">
                <a:solidFill>
                  <a:srgbClr val="C00000"/>
                </a:solidFill>
                <a:cs typeface="Arial" pitchFamily="34" charset="0"/>
              </a:rPr>
              <a:t>» </a:t>
            </a:r>
            <a:r>
              <a:rPr lang="ru-RU" sz="2600" b="1" dirty="0">
                <a:cs typeface="Arial" pitchFamily="34" charset="0"/>
              </a:rPr>
              <a:t>- принятие декларации независимости союзными республиками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3065" y="2532854"/>
            <a:ext cx="8960935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dirty="0">
                <a:cs typeface="Arial" pitchFamily="34" charset="0"/>
              </a:rPr>
              <a:t>м</a:t>
            </a:r>
            <a:r>
              <a:rPr lang="ru-RU" sz="2600" dirty="0" smtClean="0">
                <a:cs typeface="Arial" pitchFamily="34" charset="0"/>
              </a:rPr>
              <a:t>арт</a:t>
            </a:r>
            <a:r>
              <a:rPr lang="ru-RU" sz="2600" b="1" dirty="0" smtClean="0">
                <a:cs typeface="Arial" pitchFamily="34" charset="0"/>
              </a:rPr>
              <a:t> 1991 </a:t>
            </a:r>
            <a:r>
              <a:rPr lang="ru-RU" sz="2600" b="1" dirty="0">
                <a:cs typeface="Arial" pitchFamily="34" charset="0"/>
              </a:rPr>
              <a:t>г</a:t>
            </a:r>
            <a:r>
              <a:rPr lang="ru-RU" sz="2600" b="1" dirty="0" smtClean="0">
                <a:cs typeface="Arial" pitchFamily="34" charset="0"/>
              </a:rPr>
              <a:t>. -   </a:t>
            </a:r>
            <a:r>
              <a:rPr lang="ru-RU" sz="2600" b="1" dirty="0">
                <a:cs typeface="Arial" pitchFamily="34" charset="0"/>
              </a:rPr>
              <a:t>р</a:t>
            </a:r>
            <a:r>
              <a:rPr lang="ru-RU" sz="2600" b="1" dirty="0" smtClean="0">
                <a:cs typeface="Arial" pitchFamily="34" charset="0"/>
              </a:rPr>
              <a:t>еферендум о сохранении СССР </a:t>
            </a:r>
            <a:r>
              <a:rPr lang="ru-RU" sz="2600" dirty="0" smtClean="0">
                <a:cs typeface="Arial" pitchFamily="34" charset="0"/>
              </a:rPr>
              <a:t>(80% - «за»)</a:t>
            </a:r>
            <a:endParaRPr lang="ru-RU" sz="2600" dirty="0"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9612" y="3555496"/>
            <a:ext cx="84398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600" dirty="0" smtClean="0">
                <a:cs typeface="Arial" pitchFamily="34" charset="0"/>
              </a:rPr>
              <a:t>19-21 </a:t>
            </a:r>
            <a:r>
              <a:rPr lang="ru-RU" sz="2600" dirty="0">
                <a:cs typeface="Arial" pitchFamily="34" charset="0"/>
              </a:rPr>
              <a:t>августа </a:t>
            </a:r>
            <a:r>
              <a:rPr lang="ru-RU" sz="2600" b="1" dirty="0" smtClean="0">
                <a:cs typeface="Arial" pitchFamily="34" charset="0"/>
              </a:rPr>
              <a:t>1991 г. - </a:t>
            </a:r>
            <a:r>
              <a:rPr lang="ru-RU" sz="2600" b="1" i="1" dirty="0" smtClean="0">
                <a:cs typeface="Arial" pitchFamily="34" charset="0"/>
              </a:rPr>
              <a:t>путч</a:t>
            </a:r>
            <a:r>
              <a:rPr lang="ru-RU" sz="2600" b="1" dirty="0" smtClean="0">
                <a:cs typeface="Arial" pitchFamily="34" charset="0"/>
              </a:rPr>
              <a:t> ГКЧП – </a:t>
            </a:r>
          </a:p>
          <a:p>
            <a:pPr algn="ctr">
              <a:defRPr/>
            </a:pPr>
            <a:r>
              <a:rPr lang="ru-RU" sz="2600" b="1" dirty="0" smtClean="0">
                <a:cs typeface="Arial" pitchFamily="34" charset="0"/>
              </a:rPr>
              <a:t>попытка </a:t>
            </a:r>
            <a:r>
              <a:rPr lang="ru-RU" sz="2600" b="1" dirty="0">
                <a:cs typeface="Arial" pitchFamily="34" charset="0"/>
              </a:rPr>
              <a:t>государственного </a:t>
            </a:r>
            <a:r>
              <a:rPr lang="ru-RU" sz="2600" b="1" dirty="0" smtClean="0">
                <a:cs typeface="Arial" pitchFamily="34" charset="0"/>
              </a:rPr>
              <a:t>переворота</a:t>
            </a:r>
            <a:endParaRPr lang="ru-RU" sz="2600" b="1" dirty="0">
              <a:cs typeface="Arial" pitchFamily="34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228970" y="3174800"/>
            <a:ext cx="581084" cy="3806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195532" y="2230438"/>
            <a:ext cx="581084" cy="3806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77908" y="260648"/>
            <a:ext cx="8723218" cy="6641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2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+mn-lt"/>
              </a:rPr>
            </a:br>
            <a:r>
              <a:rPr lang="ru-RU" sz="12800" b="1" i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«Перестройка» </a:t>
            </a:r>
            <a:r>
              <a:rPr lang="ru-RU" sz="10700" b="1" i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- реформа политической системы</a:t>
            </a:r>
            <a:endParaRPr lang="ru-RU" sz="10700" i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827"/>
          <a:stretch/>
        </p:blipFill>
        <p:spPr bwMode="auto">
          <a:xfrm>
            <a:off x="576908" y="4730236"/>
            <a:ext cx="4456113" cy="187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158" y="4554465"/>
            <a:ext cx="2742175" cy="2053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3628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50704" y="1196752"/>
            <a:ext cx="891290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C00000"/>
                </a:solidFill>
                <a:cs typeface="Arial" pitchFamily="34" charset="0"/>
              </a:rPr>
              <a:t>8 декабря </a:t>
            </a:r>
            <a:r>
              <a:rPr lang="ru-RU" sz="2800" b="1" dirty="0">
                <a:solidFill>
                  <a:srgbClr val="C00000"/>
                </a:solidFill>
                <a:cs typeface="Arial" pitchFamily="34" charset="0"/>
              </a:rPr>
              <a:t>1991 г. </a:t>
            </a:r>
            <a:r>
              <a:rPr lang="ru-RU" sz="2600" dirty="0" smtClean="0">
                <a:cs typeface="Arial" pitchFamily="34" charset="0"/>
              </a:rPr>
              <a:t>лидеры России (</a:t>
            </a:r>
            <a:r>
              <a:rPr lang="ru-RU" sz="2600" dirty="0" err="1" smtClean="0">
                <a:cs typeface="Arial" pitchFamily="34" charset="0"/>
              </a:rPr>
              <a:t>Б.Ельцин</a:t>
            </a:r>
            <a:r>
              <a:rPr lang="ru-RU" sz="2600" dirty="0" smtClean="0">
                <a:cs typeface="Arial" pitchFamily="34" charset="0"/>
              </a:rPr>
              <a:t>), Украины (</a:t>
            </a:r>
            <a:r>
              <a:rPr lang="ru-RU" sz="2600" dirty="0" err="1" smtClean="0">
                <a:cs typeface="Arial" pitchFamily="34" charset="0"/>
              </a:rPr>
              <a:t>Л.Кравчук</a:t>
            </a:r>
            <a:r>
              <a:rPr lang="ru-RU" sz="2600" dirty="0" smtClean="0">
                <a:cs typeface="Arial" pitchFamily="34" charset="0"/>
              </a:rPr>
              <a:t>) и Белоруссии (</a:t>
            </a:r>
            <a:r>
              <a:rPr lang="ru-RU" sz="2600" dirty="0" err="1" smtClean="0">
                <a:cs typeface="Arial" pitchFamily="34" charset="0"/>
              </a:rPr>
              <a:t>С.Шушкевич</a:t>
            </a:r>
            <a:r>
              <a:rPr lang="ru-RU" sz="2600" dirty="0" smtClean="0">
                <a:cs typeface="Arial" pitchFamily="34" charset="0"/>
              </a:rPr>
              <a:t>) объявляют </a:t>
            </a:r>
            <a:r>
              <a:rPr lang="ru-RU" sz="2600" dirty="0">
                <a:cs typeface="Arial" pitchFamily="34" charset="0"/>
              </a:rPr>
              <a:t>о </a:t>
            </a:r>
            <a:r>
              <a:rPr lang="ru-RU" sz="2600" dirty="0" smtClean="0">
                <a:cs typeface="Arial" pitchFamily="34" charset="0"/>
              </a:rPr>
              <a:t> создании</a:t>
            </a:r>
            <a:r>
              <a:rPr lang="ru-RU" sz="2600" b="1" dirty="0" smtClean="0"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cs typeface="Arial" pitchFamily="34" charset="0"/>
              </a:rPr>
              <a:t>Содружества </a:t>
            </a:r>
            <a:r>
              <a:rPr lang="ru-RU" sz="2800" b="1" dirty="0">
                <a:solidFill>
                  <a:srgbClr val="C00000"/>
                </a:solidFill>
                <a:cs typeface="Arial" pitchFamily="34" charset="0"/>
              </a:rPr>
              <a:t>Независимых </a:t>
            </a:r>
            <a:r>
              <a:rPr lang="ru-RU" sz="2800" b="1" dirty="0" smtClean="0">
                <a:solidFill>
                  <a:srgbClr val="C00000"/>
                </a:solidFill>
                <a:cs typeface="Arial" pitchFamily="34" charset="0"/>
              </a:rPr>
              <a:t>Государств (СНГ)</a:t>
            </a:r>
            <a:endParaRPr lang="ru-RU" sz="2800" b="1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77908" y="260648"/>
            <a:ext cx="8723218" cy="6641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2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+mn-lt"/>
              </a:rPr>
            </a:br>
            <a:r>
              <a:rPr lang="ru-RU" sz="12800" b="1" i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«Перестройка» </a:t>
            </a:r>
            <a:r>
              <a:rPr lang="ru-RU" sz="10700" b="1" i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- реформа политической системы</a:t>
            </a:r>
            <a:endParaRPr lang="ru-RU" sz="10700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4279875" y="5412412"/>
            <a:ext cx="581084" cy="3806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98931" y="5667401"/>
            <a:ext cx="85240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cs typeface="Arial" pitchFamily="34" charset="0"/>
              </a:rPr>
              <a:t>25 декабря 1991 г. </a:t>
            </a:r>
            <a:r>
              <a:rPr lang="ru-RU" sz="2600" dirty="0">
                <a:cs typeface="Arial" pitchFamily="34" charset="0"/>
              </a:rPr>
              <a:t>Президент СССР </a:t>
            </a:r>
            <a:r>
              <a:rPr lang="ru-RU" sz="2600" dirty="0" smtClean="0">
                <a:cs typeface="Arial" pitchFamily="34" charset="0"/>
              </a:rPr>
              <a:t>М. </a:t>
            </a:r>
            <a:r>
              <a:rPr lang="ru-RU" sz="2600" dirty="0">
                <a:cs typeface="Arial" pitchFamily="34" charset="0"/>
              </a:rPr>
              <a:t>Горбачев </a:t>
            </a:r>
            <a:r>
              <a:rPr lang="ru-RU" sz="2600" dirty="0" smtClean="0">
                <a:cs typeface="Arial" pitchFamily="34" charset="0"/>
              </a:rPr>
              <a:t>уходит </a:t>
            </a:r>
            <a:r>
              <a:rPr lang="ru-RU" sz="2600" dirty="0">
                <a:cs typeface="Arial" pitchFamily="34" charset="0"/>
              </a:rPr>
              <a:t>в </a:t>
            </a:r>
            <a:r>
              <a:rPr lang="ru-RU" sz="2600" dirty="0" smtClean="0">
                <a:cs typeface="Arial" pitchFamily="34" charset="0"/>
              </a:rPr>
              <a:t>отставку </a:t>
            </a:r>
            <a:r>
              <a:rPr lang="ru-RU" sz="2600" b="1" dirty="0" smtClean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- </a:t>
            </a:r>
            <a:r>
              <a:rPr lang="ru-RU" sz="2800" b="1" dirty="0" smtClean="0">
                <a:solidFill>
                  <a:srgbClr val="C00000"/>
                </a:solidFill>
                <a:cs typeface="Arial" pitchFamily="34" charset="0"/>
              </a:rPr>
              <a:t>СССР </a:t>
            </a:r>
            <a:r>
              <a:rPr lang="ru-RU" sz="2800" b="1" dirty="0">
                <a:solidFill>
                  <a:srgbClr val="C00000"/>
                </a:solidFill>
                <a:cs typeface="Arial" pitchFamily="34" charset="0"/>
              </a:rPr>
              <a:t>прекратил свое существование</a:t>
            </a:r>
            <a:endParaRPr lang="ru-RU" sz="2800" b="1" u="sng" dirty="0">
              <a:solidFill>
                <a:srgbClr val="C00000"/>
              </a:solidFill>
              <a:cs typeface="Arial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0" r="8000"/>
          <a:stretch/>
        </p:blipFill>
        <p:spPr bwMode="auto">
          <a:xfrm>
            <a:off x="4033090" y="2719234"/>
            <a:ext cx="1074653" cy="663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 descr="Картинки по запросу СНГ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6" t="4811" r="35061" b="4782"/>
          <a:stretch/>
        </p:blipFill>
        <p:spPr bwMode="auto">
          <a:xfrm>
            <a:off x="5868144" y="2782280"/>
            <a:ext cx="2502167" cy="2237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050917"/>
            <a:ext cx="2461800" cy="17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s://upload.wikimedia.org/wikipedia/commons/thumb/0/0b/RIAN_archive_22982_Agreement_on_the_setup_of_the_CIS_was_signed_in_this_building.jpg/250px-RIAN_archive_22982_Agreement_on_the_setup_of_the_CIS_was_signed_in_this_building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691"/>
          <a:stretch/>
        </p:blipFill>
        <p:spPr bwMode="auto">
          <a:xfrm>
            <a:off x="3786306" y="3714586"/>
            <a:ext cx="1641700" cy="162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26973" y="5337914"/>
            <a:ext cx="51058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Беловежская пуща,                     </a:t>
            </a:r>
            <a:r>
              <a:rPr lang="ru-RU" sz="2000" dirty="0" err="1" smtClean="0"/>
              <a:t>Вискули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3581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9611" y="1138924"/>
            <a:ext cx="805072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 smtClean="0">
                <a:cs typeface="Arial" pitchFamily="34" charset="0"/>
              </a:rPr>
              <a:t>1989 г. –вывод советских войск из Афганистана</a:t>
            </a:r>
            <a:endParaRPr lang="ru-RU" sz="2600" b="1" dirty="0"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8943" y="3573016"/>
            <a:ext cx="896093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600" i="1" dirty="0" smtClean="0">
                <a:solidFill>
                  <a:schemeClr val="accent2">
                    <a:lumMod val="50000"/>
                  </a:schemeClr>
                </a:solidFill>
              </a:rPr>
              <a:t>с </a:t>
            </a:r>
            <a:r>
              <a:rPr lang="ru-RU" sz="2600" b="1" i="1" dirty="0">
                <a:solidFill>
                  <a:schemeClr val="accent2">
                    <a:lumMod val="50000"/>
                  </a:schemeClr>
                </a:solidFill>
              </a:rPr>
              <a:t>согласия СССР </a:t>
            </a: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объединена Германия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</a:rPr>
              <a:t>и выведены войска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5705379"/>
            <a:ext cx="554461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</a:rPr>
              <a:t>1991 г. </a:t>
            </a:r>
            <a:r>
              <a:rPr lang="ru-RU" sz="2600" b="1" dirty="0">
                <a:solidFill>
                  <a:schemeClr val="accent2">
                    <a:lumMod val="50000"/>
                  </a:schemeClr>
                </a:solidFill>
              </a:rPr>
              <a:t>– роспуск СЭВ и ОВД</a:t>
            </a:r>
            <a:endParaRPr lang="ru-RU" sz="2600" b="1" dirty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77908" y="260648"/>
            <a:ext cx="8723218" cy="6641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25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  <a:latin typeface="+mn-lt"/>
              </a:rPr>
            </a:br>
            <a:r>
              <a:rPr lang="ru-RU" sz="12800" b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Внешняя политика в годы </a:t>
            </a:r>
            <a:r>
              <a:rPr lang="ru-RU" sz="12800" b="1" i="1" dirty="0" smtClean="0">
                <a:solidFill>
                  <a:srgbClr val="C00000"/>
                </a:solidFill>
                <a:latin typeface="+mn-lt"/>
                <a:cs typeface="Arial" pitchFamily="34" charset="0"/>
              </a:rPr>
              <a:t>«перестройки»</a:t>
            </a:r>
            <a:endParaRPr lang="ru-RU" sz="10700" i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4" r="12015" b="9380"/>
          <a:stretch/>
        </p:blipFill>
        <p:spPr bwMode="auto">
          <a:xfrm>
            <a:off x="2536382" y="1631367"/>
            <a:ext cx="3222506" cy="1941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2536382" y="4254193"/>
            <a:ext cx="3877312" cy="1451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7632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44" y="980728"/>
            <a:ext cx="9144000" cy="108012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latin typeface="+mn-lt"/>
              </a:rPr>
              <a:t>История </a:t>
            </a:r>
            <a:r>
              <a:rPr lang="ru-RU" sz="4000" b="1" dirty="0" smtClean="0">
                <a:latin typeface="+mn-lt"/>
              </a:rPr>
              <a:t>партии</a:t>
            </a:r>
            <a:br>
              <a:rPr lang="ru-RU" sz="4000" b="1" dirty="0" smtClean="0">
                <a:latin typeface="+mn-lt"/>
              </a:rPr>
            </a:b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РСДРП</a:t>
            </a:r>
            <a:r>
              <a:rPr lang="ru-RU" sz="3600" b="1" dirty="0" smtClean="0">
                <a:latin typeface="+mn-lt"/>
              </a:rPr>
              <a:t>  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РСДРП(б) РКП(б) ВКП(б)  КПСС</a:t>
            </a:r>
            <a:br>
              <a:rPr lang="ru-RU" sz="36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b="1" dirty="0" smtClean="0">
                <a:solidFill>
                  <a:schemeClr val="tx1"/>
                </a:solidFill>
                <a:latin typeface="+mn-lt"/>
              </a:rPr>
              <a:t>(1898-1917)      (1917-1918)       (1918-1925)  (1925-1952)  (1952-1991)</a:t>
            </a: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060848"/>
            <a:ext cx="7543800" cy="4246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 </a:t>
            </a:r>
            <a:r>
              <a:rPr lang="ru-RU" sz="2800" b="1" dirty="0" smtClean="0"/>
              <a:t>Октябрьская революция (</a:t>
            </a:r>
            <a:r>
              <a:rPr lang="ru-RU" sz="2800" b="1" dirty="0"/>
              <a:t>1917)</a:t>
            </a:r>
            <a:br>
              <a:rPr lang="ru-RU" sz="2800" b="1" dirty="0"/>
            </a:br>
            <a:r>
              <a:rPr lang="ru-RU" sz="2800" b="1" dirty="0"/>
              <a:t>Военный </a:t>
            </a:r>
            <a:r>
              <a:rPr lang="ru-RU" sz="2800" b="1" dirty="0" smtClean="0"/>
              <a:t>коммунизм (</a:t>
            </a:r>
            <a:r>
              <a:rPr lang="ru-RU" sz="2800" b="1" dirty="0"/>
              <a:t>1918—1921)</a:t>
            </a:r>
            <a:br>
              <a:rPr lang="ru-RU" sz="2800" b="1" dirty="0"/>
            </a:br>
            <a:r>
              <a:rPr lang="ru-RU" sz="2800" b="1" dirty="0"/>
              <a:t>Новая экономическая </a:t>
            </a:r>
            <a:r>
              <a:rPr lang="ru-RU" sz="2800" b="1" dirty="0" smtClean="0"/>
              <a:t>политика (</a:t>
            </a:r>
            <a:r>
              <a:rPr lang="ru-RU" sz="2800" b="1" dirty="0"/>
              <a:t>1921—1928)</a:t>
            </a:r>
            <a:br>
              <a:rPr lang="ru-RU" sz="2800" b="1" dirty="0"/>
            </a:br>
            <a:r>
              <a:rPr lang="ru-RU" sz="2800" b="1" i="1" dirty="0"/>
              <a:t>Ленинский </a:t>
            </a:r>
            <a:r>
              <a:rPr lang="ru-RU" sz="2800" b="1" i="1" dirty="0" smtClean="0"/>
              <a:t>призыв (</a:t>
            </a:r>
            <a:r>
              <a:rPr lang="ru-RU" sz="2800" b="1" i="1" dirty="0"/>
              <a:t>1924)</a:t>
            </a:r>
            <a:br>
              <a:rPr lang="ru-RU" sz="2800" b="1" i="1" dirty="0"/>
            </a:br>
            <a:r>
              <a:rPr lang="ru-RU" sz="2800" b="1" i="1" dirty="0"/>
              <a:t>Внутрипартийная </a:t>
            </a:r>
            <a:r>
              <a:rPr lang="ru-RU" sz="2800" b="1" i="1" dirty="0" smtClean="0"/>
              <a:t>борьба (</a:t>
            </a:r>
            <a:r>
              <a:rPr lang="ru-RU" sz="2800" b="1" i="1" dirty="0"/>
              <a:t>1926—1933)</a:t>
            </a:r>
            <a:br>
              <a:rPr lang="ru-RU" sz="2800" b="1" i="1" dirty="0"/>
            </a:br>
            <a:r>
              <a:rPr lang="ru-RU" sz="2800" b="1" dirty="0" smtClean="0"/>
              <a:t>Сталинизм (</a:t>
            </a:r>
            <a:r>
              <a:rPr lang="ru-RU" sz="2800" b="1" dirty="0"/>
              <a:t>1933—1953)</a:t>
            </a:r>
            <a:br>
              <a:rPr lang="ru-RU" sz="2800" b="1" dirty="0"/>
            </a:br>
            <a:r>
              <a:rPr lang="ru-RU" sz="2800" b="1" dirty="0"/>
              <a:t>Хрущевская </a:t>
            </a:r>
            <a:r>
              <a:rPr lang="ru-RU" sz="2800" b="1" dirty="0" smtClean="0"/>
              <a:t>оттепель (</a:t>
            </a:r>
            <a:r>
              <a:rPr lang="ru-RU" sz="2800" b="1" dirty="0"/>
              <a:t>1953—1964)</a:t>
            </a:r>
            <a:br>
              <a:rPr lang="ru-RU" sz="2800" b="1" dirty="0"/>
            </a:br>
            <a:r>
              <a:rPr lang="ru-RU" sz="2800" b="1" dirty="0"/>
              <a:t>Период </a:t>
            </a:r>
            <a:r>
              <a:rPr lang="ru-RU" sz="2800" b="1" dirty="0" smtClean="0"/>
              <a:t>застоя (</a:t>
            </a:r>
            <a:r>
              <a:rPr lang="ru-RU" sz="2800" b="1" dirty="0"/>
              <a:t>1964—1985)</a:t>
            </a:r>
            <a:br>
              <a:rPr lang="ru-RU" sz="2800" b="1" dirty="0"/>
            </a:br>
            <a:r>
              <a:rPr lang="ru-RU" sz="2800" b="1" dirty="0" smtClean="0"/>
              <a:t>Перестройка (</a:t>
            </a:r>
            <a:r>
              <a:rPr lang="ru-RU" sz="2800" b="1" dirty="0"/>
              <a:t>1985—1991)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3217249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1778</TotalTime>
  <Words>310</Words>
  <Application>Microsoft Office PowerPoint</Application>
  <PresentationFormat>Экран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NewsPrint</vt:lpstr>
      <vt:lpstr>Распад СССР и образование СНГ</vt:lpstr>
      <vt:lpstr> «Перестройка» - попытка обновления соц-ма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История партии РСДРП  РСДРП(б) РКП(б) ВКП(б)  КПСС (1898-1917)      (1917-1918)       (1918-1925)  (1925-1952)  (1952-1991)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Распад СССР</dc:title>
  <dc:creator>ПВГ</dc:creator>
  <cp:lastModifiedBy>ЗАМ.ДИРЕКТОРА</cp:lastModifiedBy>
  <cp:revision>263</cp:revision>
  <dcterms:created xsi:type="dcterms:W3CDTF">2016-08-31T19:21:53Z</dcterms:created>
  <dcterms:modified xsi:type="dcterms:W3CDTF">2016-10-25T09:34:29Z</dcterms:modified>
</cp:coreProperties>
</file>