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1" r:id="rId3"/>
    <p:sldId id="288" r:id="rId4"/>
    <p:sldId id="293" r:id="rId5"/>
    <p:sldId id="294" r:id="rId6"/>
    <p:sldId id="295" r:id="rId7"/>
    <p:sldId id="296" r:id="rId8"/>
    <p:sldId id="29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70" d="100"/>
          <a:sy n="70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600" dirty="0" smtClean="0"/>
            <a:t>Сущность и результаты реформ Косыгина</a:t>
          </a:r>
          <a:endParaRPr lang="ru-RU" sz="26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+mn-lt"/>
              <a:cs typeface="Arial" pitchFamily="34" charset="0"/>
            </a:rPr>
            <a:t>Причины кризисных явлений в советской экономике в 1970-х - первой половине 1980-х годов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брежневский политический режим</a:t>
          </a:r>
          <a:endParaRPr lang="ru-RU" sz="2800" b="1" i="1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определять основные направления внешней политики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4" custScaleX="232602" custScaleY="153017" custLinFactNeighborX="-908" custLinFactNeighborY="-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4" custScaleX="230831" custScaleY="220293" custLinFactY="23784" custLinFactNeighborX="-66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4" custScaleX="278623" custScaleY="182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4" custScaleX="300790" custScaleY="192228" custLinFactNeighborX="-2020" custLinFactNeighborY="85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908FF0-E0CD-473A-A898-C4C2ADAA163A}" type="presOf" srcId="{0A3899B0-1E9A-4E60-A2D1-D3B1BFF203AD}" destId="{FA0D1B06-8209-4334-90ED-916C4424D7C7}" srcOrd="0" destOrd="0" presId="urn:microsoft.com/office/officeart/2005/8/layout/hierarchy3"/>
    <dgm:cxn modelId="{20466F9F-0F25-4FF6-8C15-64E459009495}" type="presOf" srcId="{0509B922-C4AF-4B94-96DC-450C710C8E52}" destId="{698F36B8-DD99-4A60-BB97-063D6C005CEC}" srcOrd="0" destOrd="0" presId="urn:microsoft.com/office/officeart/2005/8/layout/hierarchy3"/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F9E863A1-FEBF-4292-9047-FD56A961EF9E}" type="presOf" srcId="{826E9A0E-6B57-4780-8D60-685B04F00955}" destId="{DD6EAC46-A3DB-49BB-A5BD-AA6F245C7F43}" srcOrd="0" destOrd="0" presId="urn:microsoft.com/office/officeart/2005/8/layout/hierarchy3"/>
    <dgm:cxn modelId="{E451E17A-C895-4E3E-B854-EBEDE2A2ED04}" type="presOf" srcId="{E6056671-0A73-4E33-A2A9-530FBA78B8FF}" destId="{F13A53A7-D857-4C5E-A84A-D74CD2126490}" srcOrd="1" destOrd="0" presId="urn:microsoft.com/office/officeart/2005/8/layout/hierarchy3"/>
    <dgm:cxn modelId="{156359BA-3310-4A54-B385-C2E1B0EA3451}" type="presOf" srcId="{4954C2B5-39A2-4CF1-98C2-1FBE31310944}" destId="{786F0951-5390-4DD7-B94C-39792A6377FE}" srcOrd="1" destOrd="0" presId="urn:microsoft.com/office/officeart/2005/8/layout/hierarchy3"/>
    <dgm:cxn modelId="{C6749494-D09C-4FF5-AF53-343392A20665}" type="presOf" srcId="{654B7F6F-CD87-40A1-964E-CB255D42D243}" destId="{7FB0B13C-EC4B-493E-91F8-EC0929B97654}" srcOrd="0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1CF59279-6066-477E-B0BE-254846B39423}" type="presOf" srcId="{CAEF965B-844A-463F-ACD0-AA309DF29F76}" destId="{FF3D72C6-2379-4636-84FF-20C0C66E3955}" srcOrd="0" destOrd="0" presId="urn:microsoft.com/office/officeart/2005/8/layout/hierarchy3"/>
    <dgm:cxn modelId="{92483398-DBBB-4D49-8EF6-EB747DC1E65F}" type="presOf" srcId="{E6056671-0A73-4E33-A2A9-530FBA78B8FF}" destId="{E8A99025-068A-41D6-88AE-2A1075049371}" srcOrd="0" destOrd="0" presId="urn:microsoft.com/office/officeart/2005/8/layout/hierarchy3"/>
    <dgm:cxn modelId="{BB94AAC8-386D-4564-A52E-526884CF5AC4}" type="presOf" srcId="{39D68D4F-98EA-4046-8BE7-1328DC335516}" destId="{8407F667-506F-4532-93F6-2D076F59720C}" srcOrd="0" destOrd="0" presId="urn:microsoft.com/office/officeart/2005/8/layout/hierarchy3"/>
    <dgm:cxn modelId="{AB3747A2-1556-405B-9DD0-C6863F35FF49}" type="presOf" srcId="{932F616B-73D2-460F-A6E5-15196461562C}" destId="{B6C61A6E-5979-4E8D-A9C9-0DF0C3798848}" srcOrd="0" destOrd="0" presId="urn:microsoft.com/office/officeart/2005/8/layout/hierarchy3"/>
    <dgm:cxn modelId="{11A34C13-0D91-4092-A5E1-24E64CFBE1AD}" type="presOf" srcId="{9E61607D-CFCB-4148-B92E-D92424A916EF}" destId="{012BD565-8A2D-438A-AEAA-4466F2C3185F}" srcOrd="0" destOrd="0" presId="urn:microsoft.com/office/officeart/2005/8/layout/hierarchy3"/>
    <dgm:cxn modelId="{E674BA43-9EEB-4EF4-B01E-D25400258600}" type="presOf" srcId="{4954C2B5-39A2-4CF1-98C2-1FBE31310944}" destId="{3B4A1611-8F32-42D5-B4AD-E7FAFF64C1E9}" srcOrd="0" destOrd="0" presId="urn:microsoft.com/office/officeart/2005/8/layout/hierarchy3"/>
    <dgm:cxn modelId="{81945A67-AB62-4BAB-B73A-7D9BE0FD6706}" type="presOf" srcId="{B580A73F-5A56-4FDB-8954-5579A0551B01}" destId="{5EF82F01-D414-4C63-A8CB-1A0C40626502}" srcOrd="0" destOrd="0" presId="urn:microsoft.com/office/officeart/2005/8/layout/hierarchy3"/>
    <dgm:cxn modelId="{DFE0EC5E-E825-4F48-A513-3A325782F307}" type="presParOf" srcId="{FA0D1B06-8209-4334-90ED-916C4424D7C7}" destId="{55006CF0-2032-41BE-9041-1AFBB80A1266}" srcOrd="0" destOrd="0" presId="urn:microsoft.com/office/officeart/2005/8/layout/hierarchy3"/>
    <dgm:cxn modelId="{65408B6E-22A0-4C18-AA15-DECEA4574BC6}" type="presParOf" srcId="{55006CF0-2032-41BE-9041-1AFBB80A1266}" destId="{3FE2BF0A-994C-42B0-8D36-2CC2B09D3419}" srcOrd="0" destOrd="0" presId="urn:microsoft.com/office/officeart/2005/8/layout/hierarchy3"/>
    <dgm:cxn modelId="{9886229C-5AB6-4BE7-84C7-B7E3DE4E86C0}" type="presParOf" srcId="{3FE2BF0A-994C-42B0-8D36-2CC2B09D3419}" destId="{E8A99025-068A-41D6-88AE-2A1075049371}" srcOrd="0" destOrd="0" presId="urn:microsoft.com/office/officeart/2005/8/layout/hierarchy3"/>
    <dgm:cxn modelId="{FF278F5C-03AB-414B-85DF-7D64820F6F7C}" type="presParOf" srcId="{3FE2BF0A-994C-42B0-8D36-2CC2B09D3419}" destId="{F13A53A7-D857-4C5E-A84A-D74CD2126490}" srcOrd="1" destOrd="0" presId="urn:microsoft.com/office/officeart/2005/8/layout/hierarchy3"/>
    <dgm:cxn modelId="{E988666A-C083-49FA-8711-BCF438D0803C}" type="presParOf" srcId="{55006CF0-2032-41BE-9041-1AFBB80A1266}" destId="{5700B916-A00C-4D9B-8F18-FB75AD1B8E08}" srcOrd="1" destOrd="0" presId="urn:microsoft.com/office/officeart/2005/8/layout/hierarchy3"/>
    <dgm:cxn modelId="{FCD9820F-72A5-4757-BA79-3C6821AD65C7}" type="presParOf" srcId="{5700B916-A00C-4D9B-8F18-FB75AD1B8E08}" destId="{698F36B8-DD99-4A60-BB97-063D6C005CEC}" srcOrd="0" destOrd="0" presId="urn:microsoft.com/office/officeart/2005/8/layout/hierarchy3"/>
    <dgm:cxn modelId="{7050C056-5168-463C-937C-C311D74B26E0}" type="presParOf" srcId="{5700B916-A00C-4D9B-8F18-FB75AD1B8E08}" destId="{7FB0B13C-EC4B-493E-91F8-EC0929B97654}" srcOrd="1" destOrd="0" presId="urn:microsoft.com/office/officeart/2005/8/layout/hierarchy3"/>
    <dgm:cxn modelId="{4EE4591F-31B9-423A-B75C-184B7898C8FA}" type="presParOf" srcId="{5700B916-A00C-4D9B-8F18-FB75AD1B8E08}" destId="{B6C61A6E-5979-4E8D-A9C9-0DF0C3798848}" srcOrd="2" destOrd="0" presId="urn:microsoft.com/office/officeart/2005/8/layout/hierarchy3"/>
    <dgm:cxn modelId="{ECE2B3D2-E98E-40E8-83FF-9F6D3E3B1A46}" type="presParOf" srcId="{5700B916-A00C-4D9B-8F18-FB75AD1B8E08}" destId="{DD6EAC46-A3DB-49BB-A5BD-AA6F245C7F43}" srcOrd="3" destOrd="0" presId="urn:microsoft.com/office/officeart/2005/8/layout/hierarchy3"/>
    <dgm:cxn modelId="{508C1B7D-55F3-40BB-A2D5-1E8C167BEA11}" type="presParOf" srcId="{FA0D1B06-8209-4334-90ED-916C4424D7C7}" destId="{CA73A44B-A864-4D48-AE3B-5A5E00C1E2A6}" srcOrd="1" destOrd="0" presId="urn:microsoft.com/office/officeart/2005/8/layout/hierarchy3"/>
    <dgm:cxn modelId="{A035FA3D-CE9D-43A9-B91D-0A460305C2CF}" type="presParOf" srcId="{CA73A44B-A864-4D48-AE3B-5A5E00C1E2A6}" destId="{A93284BF-52EC-4931-A2D3-59E462D0D2EA}" srcOrd="0" destOrd="0" presId="urn:microsoft.com/office/officeart/2005/8/layout/hierarchy3"/>
    <dgm:cxn modelId="{FCAC87C9-3F1A-45B5-B2AC-7470BD3E131E}" type="presParOf" srcId="{A93284BF-52EC-4931-A2D3-59E462D0D2EA}" destId="{3B4A1611-8F32-42D5-B4AD-E7FAFF64C1E9}" srcOrd="0" destOrd="0" presId="urn:microsoft.com/office/officeart/2005/8/layout/hierarchy3"/>
    <dgm:cxn modelId="{DC93F2E8-0928-4E27-8FA4-6F449B1773B0}" type="presParOf" srcId="{A93284BF-52EC-4931-A2D3-59E462D0D2EA}" destId="{786F0951-5390-4DD7-B94C-39792A6377FE}" srcOrd="1" destOrd="0" presId="urn:microsoft.com/office/officeart/2005/8/layout/hierarchy3"/>
    <dgm:cxn modelId="{23775D2C-0DFE-4A9C-A842-3F5A243EB9FE}" type="presParOf" srcId="{CA73A44B-A864-4D48-AE3B-5A5E00C1E2A6}" destId="{EAE9F76F-F000-46C6-83F5-3194DFF2599D}" srcOrd="1" destOrd="0" presId="urn:microsoft.com/office/officeart/2005/8/layout/hierarchy3"/>
    <dgm:cxn modelId="{B784BD95-57BC-4EFA-B503-CE3EAEDB4264}" type="presParOf" srcId="{EAE9F76F-F000-46C6-83F5-3194DFF2599D}" destId="{FF3D72C6-2379-4636-84FF-20C0C66E3955}" srcOrd="0" destOrd="0" presId="urn:microsoft.com/office/officeart/2005/8/layout/hierarchy3"/>
    <dgm:cxn modelId="{5319DEB3-3585-46AB-9360-3800DF5DBE92}" type="presParOf" srcId="{EAE9F76F-F000-46C6-83F5-3194DFF2599D}" destId="{012BD565-8A2D-438A-AEAA-4466F2C3185F}" srcOrd="1" destOrd="0" presId="urn:microsoft.com/office/officeart/2005/8/layout/hierarchy3"/>
    <dgm:cxn modelId="{46D0059B-C0A9-4D15-B397-7AAB9A35938B}" type="presParOf" srcId="{EAE9F76F-F000-46C6-83F5-3194DFF2599D}" destId="{5EF82F01-D414-4C63-A8CB-1A0C40626502}" srcOrd="2" destOrd="0" presId="urn:microsoft.com/office/officeart/2005/8/layout/hierarchy3"/>
    <dgm:cxn modelId="{6391142B-FE7D-4B1F-B002-6EAF6FB7C658}" type="presParOf" srcId="{EAE9F76F-F000-46C6-83F5-3194DFF2599D}" destId="{8407F667-506F-4532-93F6-2D076F5972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3899B0-1E9A-4E60-A2D1-D3B1BFF203A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56671-0A73-4E33-A2A9-530FBA78B8FF}">
      <dgm:prSet phldrT="[Текст]" custT="1"/>
      <dgm:spPr/>
      <dgm:t>
        <a:bodyPr/>
        <a:lstStyle/>
        <a:p>
          <a:r>
            <a:rPr lang="ru-RU" sz="3600" dirty="0" smtClean="0"/>
            <a:t>Знать</a:t>
          </a:r>
          <a:endParaRPr lang="ru-RU" sz="3600" dirty="0"/>
        </a:p>
      </dgm:t>
    </dgm:pt>
    <dgm:pt modelId="{6A89AF15-233C-41CA-9C0E-B3297A472E84}" type="parTrans" cxnId="{26ACCDB5-2142-468D-8701-F0A4A395A00E}">
      <dgm:prSet/>
      <dgm:spPr/>
      <dgm:t>
        <a:bodyPr/>
        <a:lstStyle/>
        <a:p>
          <a:endParaRPr lang="ru-RU"/>
        </a:p>
      </dgm:t>
    </dgm:pt>
    <dgm:pt modelId="{19B58C1C-71E8-44CB-9111-C954F4C3E869}" type="sibTrans" cxnId="{26ACCDB5-2142-468D-8701-F0A4A395A00E}">
      <dgm:prSet/>
      <dgm:spPr/>
      <dgm:t>
        <a:bodyPr/>
        <a:lstStyle/>
        <a:p>
          <a:endParaRPr lang="ru-RU"/>
        </a:p>
      </dgm:t>
    </dgm:pt>
    <dgm:pt modelId="{654B7F6F-CD87-40A1-964E-CB255D42D243}">
      <dgm:prSet phldrT="[Текст]" custT="1"/>
      <dgm:spPr/>
      <dgm:t>
        <a:bodyPr/>
        <a:lstStyle/>
        <a:p>
          <a:r>
            <a:rPr lang="ru-RU" sz="2600" dirty="0" smtClean="0"/>
            <a:t>Сущность и результаты реформ Косыгина</a:t>
          </a:r>
          <a:endParaRPr lang="ru-RU" sz="2600" dirty="0"/>
        </a:p>
      </dgm:t>
    </dgm:pt>
    <dgm:pt modelId="{0509B922-C4AF-4B94-96DC-450C710C8E52}" type="parTrans" cxnId="{877E857B-A0D7-4D14-9951-07C628DB71C8}">
      <dgm:prSet/>
      <dgm:spPr/>
      <dgm:t>
        <a:bodyPr/>
        <a:lstStyle/>
        <a:p>
          <a:endParaRPr lang="ru-RU"/>
        </a:p>
      </dgm:t>
    </dgm:pt>
    <dgm:pt modelId="{60F28327-D28B-4143-AA7B-293CCBB66399}" type="sibTrans" cxnId="{877E857B-A0D7-4D14-9951-07C628DB71C8}">
      <dgm:prSet/>
      <dgm:spPr/>
      <dgm:t>
        <a:bodyPr/>
        <a:lstStyle/>
        <a:p>
          <a:endParaRPr lang="ru-RU"/>
        </a:p>
      </dgm:t>
    </dgm:pt>
    <dgm:pt modelId="{826E9A0E-6B57-4780-8D60-685B04F00955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  <a:latin typeface="+mn-lt"/>
              <a:cs typeface="Arial" pitchFamily="34" charset="0"/>
            </a:rPr>
            <a:t>Причины кризисных явлений в советской экономике в 1970-х - первой половине 1980-х годов</a:t>
          </a:r>
          <a:endParaRPr lang="ru-RU" sz="2800" dirty="0"/>
        </a:p>
      </dgm:t>
    </dgm:pt>
    <dgm:pt modelId="{932F616B-73D2-460F-A6E5-15196461562C}" type="parTrans" cxnId="{CD3FD186-DCB5-43FB-A5E2-B6A0358FB977}">
      <dgm:prSet/>
      <dgm:spPr/>
      <dgm:t>
        <a:bodyPr/>
        <a:lstStyle/>
        <a:p>
          <a:endParaRPr lang="ru-RU"/>
        </a:p>
      </dgm:t>
    </dgm:pt>
    <dgm:pt modelId="{9A615E13-C717-49A2-B4CE-A2A1BA3A2CF3}" type="sibTrans" cxnId="{CD3FD186-DCB5-43FB-A5E2-B6A0358FB977}">
      <dgm:prSet/>
      <dgm:spPr/>
      <dgm:t>
        <a:bodyPr/>
        <a:lstStyle/>
        <a:p>
          <a:endParaRPr lang="ru-RU"/>
        </a:p>
      </dgm:t>
    </dgm:pt>
    <dgm:pt modelId="{4954C2B5-39A2-4CF1-98C2-1FBE31310944}">
      <dgm:prSet phldrT="[Текст]" custT="1"/>
      <dgm:spPr/>
      <dgm:t>
        <a:bodyPr/>
        <a:lstStyle/>
        <a:p>
          <a:r>
            <a:rPr lang="ru-RU" sz="3600" dirty="0" smtClean="0"/>
            <a:t>Уметь</a:t>
          </a:r>
          <a:endParaRPr lang="ru-RU" sz="3600" dirty="0"/>
        </a:p>
      </dgm:t>
    </dgm:pt>
    <dgm:pt modelId="{6971EBE0-2FCC-4B13-B6EB-D5C8564907E8}" type="parTrans" cxnId="{D83157A2-1976-4AD9-BA88-04A6DFC49F9C}">
      <dgm:prSet/>
      <dgm:spPr/>
      <dgm:t>
        <a:bodyPr/>
        <a:lstStyle/>
        <a:p>
          <a:endParaRPr lang="ru-RU"/>
        </a:p>
      </dgm:t>
    </dgm:pt>
    <dgm:pt modelId="{3CE7FFB6-2B21-4392-9633-E15EA45D0959}" type="sibTrans" cxnId="{D83157A2-1976-4AD9-BA88-04A6DFC49F9C}">
      <dgm:prSet/>
      <dgm:spPr/>
      <dgm:t>
        <a:bodyPr/>
        <a:lstStyle/>
        <a:p>
          <a:endParaRPr lang="ru-RU"/>
        </a:p>
      </dgm:t>
    </dgm:pt>
    <dgm:pt modelId="{9E61607D-CFCB-4148-B92E-D92424A916EF}">
      <dgm:prSet phldrT="[Текст]" custT="1"/>
      <dgm:spPr/>
      <dgm:t>
        <a:bodyPr/>
        <a:lstStyle/>
        <a:p>
          <a:r>
            <a:rPr lang="ru-RU" sz="2800" dirty="0" smtClean="0"/>
            <a:t>характеризовать брежневский политический режим</a:t>
          </a:r>
          <a:endParaRPr lang="ru-RU" sz="2800" b="1" i="1" dirty="0"/>
        </a:p>
      </dgm:t>
    </dgm:pt>
    <dgm:pt modelId="{CAEF965B-844A-463F-ACD0-AA309DF29F76}" type="parTrans" cxnId="{43E396C7-D02E-4316-B070-C16D2299DBE1}">
      <dgm:prSet/>
      <dgm:spPr/>
      <dgm:t>
        <a:bodyPr/>
        <a:lstStyle/>
        <a:p>
          <a:endParaRPr lang="ru-RU"/>
        </a:p>
      </dgm:t>
    </dgm:pt>
    <dgm:pt modelId="{EB56C784-7F4B-4B14-B204-F6484DE31B19}" type="sibTrans" cxnId="{43E396C7-D02E-4316-B070-C16D2299DBE1}">
      <dgm:prSet/>
      <dgm:spPr/>
      <dgm:t>
        <a:bodyPr/>
        <a:lstStyle/>
        <a:p>
          <a:endParaRPr lang="ru-RU"/>
        </a:p>
      </dgm:t>
    </dgm:pt>
    <dgm:pt modelId="{39D68D4F-98EA-4046-8BE7-1328DC335516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dirty="0" smtClean="0"/>
            <a:t>определять основные направления внешней политики</a:t>
          </a:r>
          <a:endParaRPr lang="ru-RU" sz="2800" dirty="0"/>
        </a:p>
      </dgm:t>
    </dgm:pt>
    <dgm:pt modelId="{B580A73F-5A56-4FDB-8954-5579A0551B01}" type="parTrans" cxnId="{AF6F76B8-6991-4A0F-85F9-D28A4D058587}">
      <dgm:prSet/>
      <dgm:spPr/>
      <dgm:t>
        <a:bodyPr/>
        <a:lstStyle/>
        <a:p>
          <a:endParaRPr lang="ru-RU"/>
        </a:p>
      </dgm:t>
    </dgm:pt>
    <dgm:pt modelId="{111D5623-F694-457A-B766-9A10BE8F756E}" type="sibTrans" cxnId="{AF6F76B8-6991-4A0F-85F9-D28A4D058587}">
      <dgm:prSet/>
      <dgm:spPr/>
      <dgm:t>
        <a:bodyPr/>
        <a:lstStyle/>
        <a:p>
          <a:endParaRPr lang="ru-RU"/>
        </a:p>
      </dgm:t>
    </dgm:pt>
    <dgm:pt modelId="{FA0D1B06-8209-4334-90ED-916C4424D7C7}" type="pres">
      <dgm:prSet presAssocID="{0A3899B0-1E9A-4E60-A2D1-D3B1BFF203A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5006CF0-2032-41BE-9041-1AFBB80A1266}" type="pres">
      <dgm:prSet presAssocID="{E6056671-0A73-4E33-A2A9-530FBA78B8FF}" presName="root" presStyleCnt="0"/>
      <dgm:spPr/>
    </dgm:pt>
    <dgm:pt modelId="{3FE2BF0A-994C-42B0-8D36-2CC2B09D3419}" type="pres">
      <dgm:prSet presAssocID="{E6056671-0A73-4E33-A2A9-530FBA78B8FF}" presName="rootComposite" presStyleCnt="0"/>
      <dgm:spPr/>
    </dgm:pt>
    <dgm:pt modelId="{E8A99025-068A-41D6-88AE-2A1075049371}" type="pres">
      <dgm:prSet presAssocID="{E6056671-0A73-4E33-A2A9-530FBA78B8FF}" presName="rootText" presStyleLbl="node1" presStyleIdx="0" presStyleCnt="2"/>
      <dgm:spPr/>
      <dgm:t>
        <a:bodyPr/>
        <a:lstStyle/>
        <a:p>
          <a:endParaRPr lang="ru-RU"/>
        </a:p>
      </dgm:t>
    </dgm:pt>
    <dgm:pt modelId="{F13A53A7-D857-4C5E-A84A-D74CD2126490}" type="pres">
      <dgm:prSet presAssocID="{E6056671-0A73-4E33-A2A9-530FBA78B8FF}" presName="rootConnector" presStyleLbl="node1" presStyleIdx="0" presStyleCnt="2"/>
      <dgm:spPr/>
      <dgm:t>
        <a:bodyPr/>
        <a:lstStyle/>
        <a:p>
          <a:endParaRPr lang="ru-RU"/>
        </a:p>
      </dgm:t>
    </dgm:pt>
    <dgm:pt modelId="{5700B916-A00C-4D9B-8F18-FB75AD1B8E08}" type="pres">
      <dgm:prSet presAssocID="{E6056671-0A73-4E33-A2A9-530FBA78B8FF}" presName="childShape" presStyleCnt="0"/>
      <dgm:spPr/>
    </dgm:pt>
    <dgm:pt modelId="{698F36B8-DD99-4A60-BB97-063D6C005CEC}" type="pres">
      <dgm:prSet presAssocID="{0509B922-C4AF-4B94-96DC-450C710C8E5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7FB0B13C-EC4B-493E-91F8-EC0929B97654}" type="pres">
      <dgm:prSet presAssocID="{654B7F6F-CD87-40A1-964E-CB255D42D243}" presName="childText" presStyleLbl="bgAcc1" presStyleIdx="0" presStyleCnt="4" custScaleX="232602" custScaleY="153017" custLinFactNeighborX="-908" custLinFactNeighborY="-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61A6E-5979-4E8D-A9C9-0DF0C3798848}" type="pres">
      <dgm:prSet presAssocID="{932F616B-73D2-460F-A6E5-15196461562C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D6EAC46-A3DB-49BB-A5BD-AA6F245C7F43}" type="pres">
      <dgm:prSet presAssocID="{826E9A0E-6B57-4780-8D60-685B04F00955}" presName="childText" presStyleLbl="bgAcc1" presStyleIdx="1" presStyleCnt="4" custScaleX="230831" custScaleY="220293" custLinFactY="23784" custLinFactNeighborX="-66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73A44B-A864-4D48-AE3B-5A5E00C1E2A6}" type="pres">
      <dgm:prSet presAssocID="{4954C2B5-39A2-4CF1-98C2-1FBE31310944}" presName="root" presStyleCnt="0"/>
      <dgm:spPr/>
    </dgm:pt>
    <dgm:pt modelId="{A93284BF-52EC-4931-A2D3-59E462D0D2EA}" type="pres">
      <dgm:prSet presAssocID="{4954C2B5-39A2-4CF1-98C2-1FBE31310944}" presName="rootComposite" presStyleCnt="0"/>
      <dgm:spPr/>
    </dgm:pt>
    <dgm:pt modelId="{3B4A1611-8F32-42D5-B4AD-E7FAFF64C1E9}" type="pres">
      <dgm:prSet presAssocID="{4954C2B5-39A2-4CF1-98C2-1FBE31310944}" presName="rootText" presStyleLbl="node1" presStyleIdx="1" presStyleCnt="2"/>
      <dgm:spPr/>
      <dgm:t>
        <a:bodyPr/>
        <a:lstStyle/>
        <a:p>
          <a:endParaRPr lang="ru-RU"/>
        </a:p>
      </dgm:t>
    </dgm:pt>
    <dgm:pt modelId="{786F0951-5390-4DD7-B94C-39792A6377FE}" type="pres">
      <dgm:prSet presAssocID="{4954C2B5-39A2-4CF1-98C2-1FBE31310944}" presName="rootConnector" presStyleLbl="node1" presStyleIdx="1" presStyleCnt="2"/>
      <dgm:spPr/>
      <dgm:t>
        <a:bodyPr/>
        <a:lstStyle/>
        <a:p>
          <a:endParaRPr lang="ru-RU"/>
        </a:p>
      </dgm:t>
    </dgm:pt>
    <dgm:pt modelId="{EAE9F76F-F000-46C6-83F5-3194DFF2599D}" type="pres">
      <dgm:prSet presAssocID="{4954C2B5-39A2-4CF1-98C2-1FBE31310944}" presName="childShape" presStyleCnt="0"/>
      <dgm:spPr/>
    </dgm:pt>
    <dgm:pt modelId="{FF3D72C6-2379-4636-84FF-20C0C66E3955}" type="pres">
      <dgm:prSet presAssocID="{CAEF965B-844A-463F-ACD0-AA309DF29F7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12BD565-8A2D-438A-AEAA-4466F2C3185F}" type="pres">
      <dgm:prSet presAssocID="{9E61607D-CFCB-4148-B92E-D92424A916EF}" presName="childText" presStyleLbl="bgAcc1" presStyleIdx="2" presStyleCnt="4" custScaleX="278623" custScaleY="182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82F01-D414-4C63-A8CB-1A0C40626502}" type="pres">
      <dgm:prSet presAssocID="{B580A73F-5A56-4FDB-8954-5579A0551B01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407F667-506F-4532-93F6-2D076F59720C}" type="pres">
      <dgm:prSet presAssocID="{39D68D4F-98EA-4046-8BE7-1328DC335516}" presName="childText" presStyleLbl="bgAcc1" presStyleIdx="3" presStyleCnt="4" custScaleX="300790" custScaleY="192228" custLinFactNeighborX="-2020" custLinFactNeighborY="85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5A52AC-70AD-4C52-BE54-F6ED8292D6E6}" type="presOf" srcId="{E6056671-0A73-4E33-A2A9-530FBA78B8FF}" destId="{E8A99025-068A-41D6-88AE-2A1075049371}" srcOrd="0" destOrd="0" presId="urn:microsoft.com/office/officeart/2005/8/layout/hierarchy3"/>
    <dgm:cxn modelId="{D83157A2-1976-4AD9-BA88-04A6DFC49F9C}" srcId="{0A3899B0-1E9A-4E60-A2D1-D3B1BFF203AD}" destId="{4954C2B5-39A2-4CF1-98C2-1FBE31310944}" srcOrd="1" destOrd="0" parTransId="{6971EBE0-2FCC-4B13-B6EB-D5C8564907E8}" sibTransId="{3CE7FFB6-2B21-4392-9633-E15EA45D0959}"/>
    <dgm:cxn modelId="{E4E49D1B-821B-457C-B339-0AE52E162DD9}" type="presOf" srcId="{4954C2B5-39A2-4CF1-98C2-1FBE31310944}" destId="{786F0951-5390-4DD7-B94C-39792A6377FE}" srcOrd="1" destOrd="0" presId="urn:microsoft.com/office/officeart/2005/8/layout/hierarchy3"/>
    <dgm:cxn modelId="{CD3FD186-DCB5-43FB-A5E2-B6A0358FB977}" srcId="{E6056671-0A73-4E33-A2A9-530FBA78B8FF}" destId="{826E9A0E-6B57-4780-8D60-685B04F00955}" srcOrd="1" destOrd="0" parTransId="{932F616B-73D2-460F-A6E5-15196461562C}" sibTransId="{9A615E13-C717-49A2-B4CE-A2A1BA3A2CF3}"/>
    <dgm:cxn modelId="{B2A1CC4D-D58E-4312-B460-3215DA523301}" type="presOf" srcId="{39D68D4F-98EA-4046-8BE7-1328DC335516}" destId="{8407F667-506F-4532-93F6-2D076F59720C}" srcOrd="0" destOrd="0" presId="urn:microsoft.com/office/officeart/2005/8/layout/hierarchy3"/>
    <dgm:cxn modelId="{09B28698-A106-4E5A-A942-082455B51E8B}" type="presOf" srcId="{932F616B-73D2-460F-A6E5-15196461562C}" destId="{B6C61A6E-5979-4E8D-A9C9-0DF0C3798848}" srcOrd="0" destOrd="0" presId="urn:microsoft.com/office/officeart/2005/8/layout/hierarchy3"/>
    <dgm:cxn modelId="{328EF345-F8C0-4B63-AED0-7C95FA458BA2}" type="presOf" srcId="{B580A73F-5A56-4FDB-8954-5579A0551B01}" destId="{5EF82F01-D414-4C63-A8CB-1A0C40626502}" srcOrd="0" destOrd="0" presId="urn:microsoft.com/office/officeart/2005/8/layout/hierarchy3"/>
    <dgm:cxn modelId="{877E857B-A0D7-4D14-9951-07C628DB71C8}" srcId="{E6056671-0A73-4E33-A2A9-530FBA78B8FF}" destId="{654B7F6F-CD87-40A1-964E-CB255D42D243}" srcOrd="0" destOrd="0" parTransId="{0509B922-C4AF-4B94-96DC-450C710C8E52}" sibTransId="{60F28327-D28B-4143-AA7B-293CCBB66399}"/>
    <dgm:cxn modelId="{43E396C7-D02E-4316-B070-C16D2299DBE1}" srcId="{4954C2B5-39A2-4CF1-98C2-1FBE31310944}" destId="{9E61607D-CFCB-4148-B92E-D92424A916EF}" srcOrd="0" destOrd="0" parTransId="{CAEF965B-844A-463F-ACD0-AA309DF29F76}" sibTransId="{EB56C784-7F4B-4B14-B204-F6484DE31B19}"/>
    <dgm:cxn modelId="{DBC46FDA-B7AE-49EC-AADB-1A3B33400DEC}" type="presOf" srcId="{CAEF965B-844A-463F-ACD0-AA309DF29F76}" destId="{FF3D72C6-2379-4636-84FF-20C0C66E3955}" srcOrd="0" destOrd="0" presId="urn:microsoft.com/office/officeart/2005/8/layout/hierarchy3"/>
    <dgm:cxn modelId="{AF6F76B8-6991-4A0F-85F9-D28A4D058587}" srcId="{4954C2B5-39A2-4CF1-98C2-1FBE31310944}" destId="{39D68D4F-98EA-4046-8BE7-1328DC335516}" srcOrd="1" destOrd="0" parTransId="{B580A73F-5A56-4FDB-8954-5579A0551B01}" sibTransId="{111D5623-F694-457A-B766-9A10BE8F756E}"/>
    <dgm:cxn modelId="{BD0328E4-AE47-4766-8F8F-968B696D63FC}" type="presOf" srcId="{9E61607D-CFCB-4148-B92E-D92424A916EF}" destId="{012BD565-8A2D-438A-AEAA-4466F2C3185F}" srcOrd="0" destOrd="0" presId="urn:microsoft.com/office/officeart/2005/8/layout/hierarchy3"/>
    <dgm:cxn modelId="{7C9B8C76-4C51-4177-920B-E81307A1200D}" type="presOf" srcId="{0509B922-C4AF-4B94-96DC-450C710C8E52}" destId="{698F36B8-DD99-4A60-BB97-063D6C005CEC}" srcOrd="0" destOrd="0" presId="urn:microsoft.com/office/officeart/2005/8/layout/hierarchy3"/>
    <dgm:cxn modelId="{26ACCDB5-2142-468D-8701-F0A4A395A00E}" srcId="{0A3899B0-1E9A-4E60-A2D1-D3B1BFF203AD}" destId="{E6056671-0A73-4E33-A2A9-530FBA78B8FF}" srcOrd="0" destOrd="0" parTransId="{6A89AF15-233C-41CA-9C0E-B3297A472E84}" sibTransId="{19B58C1C-71E8-44CB-9111-C954F4C3E869}"/>
    <dgm:cxn modelId="{D379ED9F-EFDD-4BB0-9EBD-3942CC64DAD5}" type="presOf" srcId="{826E9A0E-6B57-4780-8D60-685B04F00955}" destId="{DD6EAC46-A3DB-49BB-A5BD-AA6F245C7F43}" srcOrd="0" destOrd="0" presId="urn:microsoft.com/office/officeart/2005/8/layout/hierarchy3"/>
    <dgm:cxn modelId="{4AD63D3E-0E11-4510-BB40-2027F4500489}" type="presOf" srcId="{654B7F6F-CD87-40A1-964E-CB255D42D243}" destId="{7FB0B13C-EC4B-493E-91F8-EC0929B97654}" srcOrd="0" destOrd="0" presId="urn:microsoft.com/office/officeart/2005/8/layout/hierarchy3"/>
    <dgm:cxn modelId="{6230831B-E7F7-4328-84EC-C04AACDF3FCF}" type="presOf" srcId="{E6056671-0A73-4E33-A2A9-530FBA78B8FF}" destId="{F13A53A7-D857-4C5E-A84A-D74CD2126490}" srcOrd="1" destOrd="0" presId="urn:microsoft.com/office/officeart/2005/8/layout/hierarchy3"/>
    <dgm:cxn modelId="{BE4654C7-8930-4D50-BE05-3E18F7E58F71}" type="presOf" srcId="{4954C2B5-39A2-4CF1-98C2-1FBE31310944}" destId="{3B4A1611-8F32-42D5-B4AD-E7FAFF64C1E9}" srcOrd="0" destOrd="0" presId="urn:microsoft.com/office/officeart/2005/8/layout/hierarchy3"/>
    <dgm:cxn modelId="{4EF15FE8-D008-46BC-8242-AA75BCCFDE9C}" type="presOf" srcId="{0A3899B0-1E9A-4E60-A2D1-D3B1BFF203AD}" destId="{FA0D1B06-8209-4334-90ED-916C4424D7C7}" srcOrd="0" destOrd="0" presId="urn:microsoft.com/office/officeart/2005/8/layout/hierarchy3"/>
    <dgm:cxn modelId="{B3A50691-EF53-4F6E-8DD7-4F642654BC4F}" type="presParOf" srcId="{FA0D1B06-8209-4334-90ED-916C4424D7C7}" destId="{55006CF0-2032-41BE-9041-1AFBB80A1266}" srcOrd="0" destOrd="0" presId="urn:microsoft.com/office/officeart/2005/8/layout/hierarchy3"/>
    <dgm:cxn modelId="{DA263A0F-76C3-4560-B2D7-C944CD4351CD}" type="presParOf" srcId="{55006CF0-2032-41BE-9041-1AFBB80A1266}" destId="{3FE2BF0A-994C-42B0-8D36-2CC2B09D3419}" srcOrd="0" destOrd="0" presId="urn:microsoft.com/office/officeart/2005/8/layout/hierarchy3"/>
    <dgm:cxn modelId="{200F4055-9AF8-4534-854A-C4CEC8F0C08A}" type="presParOf" srcId="{3FE2BF0A-994C-42B0-8D36-2CC2B09D3419}" destId="{E8A99025-068A-41D6-88AE-2A1075049371}" srcOrd="0" destOrd="0" presId="urn:microsoft.com/office/officeart/2005/8/layout/hierarchy3"/>
    <dgm:cxn modelId="{D27AB341-A483-4CD3-883C-B0FEF929EC31}" type="presParOf" srcId="{3FE2BF0A-994C-42B0-8D36-2CC2B09D3419}" destId="{F13A53A7-D857-4C5E-A84A-D74CD2126490}" srcOrd="1" destOrd="0" presId="urn:microsoft.com/office/officeart/2005/8/layout/hierarchy3"/>
    <dgm:cxn modelId="{E8D6300B-D622-4E1F-9F0B-C3B82B7FB73C}" type="presParOf" srcId="{55006CF0-2032-41BE-9041-1AFBB80A1266}" destId="{5700B916-A00C-4D9B-8F18-FB75AD1B8E08}" srcOrd="1" destOrd="0" presId="urn:microsoft.com/office/officeart/2005/8/layout/hierarchy3"/>
    <dgm:cxn modelId="{766BA20B-F0E2-4A94-9978-B0767CFE2916}" type="presParOf" srcId="{5700B916-A00C-4D9B-8F18-FB75AD1B8E08}" destId="{698F36B8-DD99-4A60-BB97-063D6C005CEC}" srcOrd="0" destOrd="0" presId="urn:microsoft.com/office/officeart/2005/8/layout/hierarchy3"/>
    <dgm:cxn modelId="{09BA5E66-059B-4C37-A4DC-C17EA45B5595}" type="presParOf" srcId="{5700B916-A00C-4D9B-8F18-FB75AD1B8E08}" destId="{7FB0B13C-EC4B-493E-91F8-EC0929B97654}" srcOrd="1" destOrd="0" presId="urn:microsoft.com/office/officeart/2005/8/layout/hierarchy3"/>
    <dgm:cxn modelId="{70158FAF-8624-4B6B-8DF2-888933750AE0}" type="presParOf" srcId="{5700B916-A00C-4D9B-8F18-FB75AD1B8E08}" destId="{B6C61A6E-5979-4E8D-A9C9-0DF0C3798848}" srcOrd="2" destOrd="0" presId="urn:microsoft.com/office/officeart/2005/8/layout/hierarchy3"/>
    <dgm:cxn modelId="{3CB9CADC-12A8-4B8B-BA5E-8F588313B8F3}" type="presParOf" srcId="{5700B916-A00C-4D9B-8F18-FB75AD1B8E08}" destId="{DD6EAC46-A3DB-49BB-A5BD-AA6F245C7F43}" srcOrd="3" destOrd="0" presId="urn:microsoft.com/office/officeart/2005/8/layout/hierarchy3"/>
    <dgm:cxn modelId="{887B252D-E12D-4A3E-B497-F4C789540C68}" type="presParOf" srcId="{FA0D1B06-8209-4334-90ED-916C4424D7C7}" destId="{CA73A44B-A864-4D48-AE3B-5A5E00C1E2A6}" srcOrd="1" destOrd="0" presId="urn:microsoft.com/office/officeart/2005/8/layout/hierarchy3"/>
    <dgm:cxn modelId="{9CB47B7C-57AA-4673-B0A3-8A9B9B5AF1DD}" type="presParOf" srcId="{CA73A44B-A864-4D48-AE3B-5A5E00C1E2A6}" destId="{A93284BF-52EC-4931-A2D3-59E462D0D2EA}" srcOrd="0" destOrd="0" presId="urn:microsoft.com/office/officeart/2005/8/layout/hierarchy3"/>
    <dgm:cxn modelId="{B27B5510-8A70-4345-BBFB-FEF494B22AE8}" type="presParOf" srcId="{A93284BF-52EC-4931-A2D3-59E462D0D2EA}" destId="{3B4A1611-8F32-42D5-B4AD-E7FAFF64C1E9}" srcOrd="0" destOrd="0" presId="urn:microsoft.com/office/officeart/2005/8/layout/hierarchy3"/>
    <dgm:cxn modelId="{BE246FEF-9348-48B7-B6A4-3A708621CEC7}" type="presParOf" srcId="{A93284BF-52EC-4931-A2D3-59E462D0D2EA}" destId="{786F0951-5390-4DD7-B94C-39792A6377FE}" srcOrd="1" destOrd="0" presId="urn:microsoft.com/office/officeart/2005/8/layout/hierarchy3"/>
    <dgm:cxn modelId="{D46FC6E0-B6E9-47C4-BC6B-067CE73813DE}" type="presParOf" srcId="{CA73A44B-A864-4D48-AE3B-5A5E00C1E2A6}" destId="{EAE9F76F-F000-46C6-83F5-3194DFF2599D}" srcOrd="1" destOrd="0" presId="urn:microsoft.com/office/officeart/2005/8/layout/hierarchy3"/>
    <dgm:cxn modelId="{CF146290-991B-4C53-AB07-87C1044695B2}" type="presParOf" srcId="{EAE9F76F-F000-46C6-83F5-3194DFF2599D}" destId="{FF3D72C6-2379-4636-84FF-20C0C66E3955}" srcOrd="0" destOrd="0" presId="urn:microsoft.com/office/officeart/2005/8/layout/hierarchy3"/>
    <dgm:cxn modelId="{F702918B-475F-4A7E-A8D5-AD256934E4D3}" type="presParOf" srcId="{EAE9F76F-F000-46C6-83F5-3194DFF2599D}" destId="{012BD565-8A2D-438A-AEAA-4466F2C3185F}" srcOrd="1" destOrd="0" presId="urn:microsoft.com/office/officeart/2005/8/layout/hierarchy3"/>
    <dgm:cxn modelId="{06378093-8BE5-4D5C-A76E-6DB22246CDBD}" type="presParOf" srcId="{EAE9F76F-F000-46C6-83F5-3194DFF2599D}" destId="{5EF82F01-D414-4C63-A8CB-1A0C40626502}" srcOrd="2" destOrd="0" presId="urn:microsoft.com/office/officeart/2005/8/layout/hierarchy3"/>
    <dgm:cxn modelId="{5B662AB3-B783-4B5A-A48A-3BC5A4906231}" type="presParOf" srcId="{EAE9F76F-F000-46C6-83F5-3194DFF2599D}" destId="{8407F667-506F-4532-93F6-2D076F5972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1448" y="36187"/>
          <a:ext cx="1648026" cy="8240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25583" y="60322"/>
        <a:ext cx="1599756" cy="775743"/>
      </dsp:txXfrm>
    </dsp:sp>
    <dsp:sp modelId="{698F36B8-DD99-4A60-BB97-063D6C005CEC}">
      <dsp:nvSpPr>
        <dsp:cNvPr id="0" name=""/>
        <dsp:cNvSpPr/>
      </dsp:nvSpPr>
      <dsp:spPr>
        <a:xfrm>
          <a:off x="166251" y="860200"/>
          <a:ext cx="152831" cy="826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654"/>
              </a:lnTo>
              <a:lnTo>
                <a:pt x="152831" y="82665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319082" y="1056415"/>
          <a:ext cx="3066674" cy="1260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Сущность и результаты реформ Косыгина</a:t>
          </a:r>
          <a:endParaRPr lang="ru-RU" sz="2600" kern="1200" dirty="0"/>
        </a:p>
      </dsp:txBody>
      <dsp:txXfrm>
        <a:off x="356012" y="1093345"/>
        <a:ext cx="2992814" cy="1187020"/>
      </dsp:txXfrm>
    </dsp:sp>
    <dsp:sp modelId="{B6C61A6E-5979-4E8D-A9C9-0DF0C3798848}">
      <dsp:nvSpPr>
        <dsp:cNvPr id="0" name=""/>
        <dsp:cNvSpPr/>
      </dsp:nvSpPr>
      <dsp:spPr>
        <a:xfrm>
          <a:off x="166251" y="860200"/>
          <a:ext cx="156061" cy="262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4665"/>
              </a:lnTo>
              <a:lnTo>
                <a:pt x="156061" y="262466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322312" y="2577244"/>
          <a:ext cx="3043325" cy="1815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Причины кризисных явлений в советской экономике в 1970-х - первой половине 1980-х годов</a:t>
          </a:r>
          <a:endParaRPr lang="ru-RU" sz="2800" kern="1200" dirty="0"/>
        </a:p>
      </dsp:txBody>
      <dsp:txXfrm>
        <a:off x="375479" y="2630411"/>
        <a:ext cx="2936991" cy="1708909"/>
      </dsp:txXfrm>
    </dsp:sp>
    <dsp:sp modelId="{3B4A1611-8F32-42D5-B4AD-E7FAFF64C1E9}">
      <dsp:nvSpPr>
        <dsp:cNvPr id="0" name=""/>
        <dsp:cNvSpPr/>
      </dsp:nvSpPr>
      <dsp:spPr>
        <a:xfrm>
          <a:off x="3480130" y="36187"/>
          <a:ext cx="1648026" cy="8240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3504265" y="60322"/>
        <a:ext cx="1599756" cy="775743"/>
      </dsp:txXfrm>
    </dsp:sp>
    <dsp:sp modelId="{FF3D72C6-2379-4636-84FF-20C0C66E3955}">
      <dsp:nvSpPr>
        <dsp:cNvPr id="0" name=""/>
        <dsp:cNvSpPr/>
      </dsp:nvSpPr>
      <dsp:spPr>
        <a:xfrm>
          <a:off x="3644932" y="860200"/>
          <a:ext cx="164802" cy="956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6057"/>
              </a:lnTo>
              <a:lnTo>
                <a:pt x="164802" y="956057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3809735" y="1066204"/>
          <a:ext cx="3673425" cy="1500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брежневский политический режим</a:t>
          </a:r>
          <a:endParaRPr lang="ru-RU" sz="2800" b="1" i="1" kern="1200" dirty="0"/>
        </a:p>
      </dsp:txBody>
      <dsp:txXfrm>
        <a:off x="3853672" y="1110141"/>
        <a:ext cx="3585551" cy="1412234"/>
      </dsp:txXfrm>
    </dsp:sp>
    <dsp:sp modelId="{5EF82F01-D414-4C63-A8CB-1A0C40626502}">
      <dsp:nvSpPr>
        <dsp:cNvPr id="0" name=""/>
        <dsp:cNvSpPr/>
      </dsp:nvSpPr>
      <dsp:spPr>
        <a:xfrm>
          <a:off x="3644932" y="860200"/>
          <a:ext cx="138170" cy="2740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294"/>
              </a:lnTo>
              <a:lnTo>
                <a:pt x="138170" y="274029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3783103" y="2808503"/>
          <a:ext cx="3965679" cy="15839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определять основные направления внешней политики</a:t>
          </a:r>
          <a:endParaRPr lang="ru-RU" sz="2800" kern="1200" dirty="0"/>
        </a:p>
      </dsp:txBody>
      <dsp:txXfrm>
        <a:off x="3829496" y="2854896"/>
        <a:ext cx="3872893" cy="1491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99025-068A-41D6-88AE-2A1075049371}">
      <dsp:nvSpPr>
        <dsp:cNvPr id="0" name=""/>
        <dsp:cNvSpPr/>
      </dsp:nvSpPr>
      <dsp:spPr>
        <a:xfrm>
          <a:off x="1448" y="36187"/>
          <a:ext cx="1648026" cy="8240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Знать</a:t>
          </a:r>
          <a:endParaRPr lang="ru-RU" sz="3600" kern="1200" dirty="0"/>
        </a:p>
      </dsp:txBody>
      <dsp:txXfrm>
        <a:off x="25583" y="60322"/>
        <a:ext cx="1599756" cy="775743"/>
      </dsp:txXfrm>
    </dsp:sp>
    <dsp:sp modelId="{698F36B8-DD99-4A60-BB97-063D6C005CEC}">
      <dsp:nvSpPr>
        <dsp:cNvPr id="0" name=""/>
        <dsp:cNvSpPr/>
      </dsp:nvSpPr>
      <dsp:spPr>
        <a:xfrm>
          <a:off x="166251" y="860200"/>
          <a:ext cx="152831" cy="826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6654"/>
              </a:lnTo>
              <a:lnTo>
                <a:pt x="152831" y="82665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B13C-EC4B-493E-91F8-EC0929B97654}">
      <dsp:nvSpPr>
        <dsp:cNvPr id="0" name=""/>
        <dsp:cNvSpPr/>
      </dsp:nvSpPr>
      <dsp:spPr>
        <a:xfrm>
          <a:off x="319082" y="1056415"/>
          <a:ext cx="3066674" cy="1260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Сущность и результаты реформ Косыгина</a:t>
          </a:r>
          <a:endParaRPr lang="ru-RU" sz="2600" kern="1200" dirty="0"/>
        </a:p>
      </dsp:txBody>
      <dsp:txXfrm>
        <a:off x="356012" y="1093345"/>
        <a:ext cx="2992814" cy="1187020"/>
      </dsp:txXfrm>
    </dsp:sp>
    <dsp:sp modelId="{B6C61A6E-5979-4E8D-A9C9-0DF0C3798848}">
      <dsp:nvSpPr>
        <dsp:cNvPr id="0" name=""/>
        <dsp:cNvSpPr/>
      </dsp:nvSpPr>
      <dsp:spPr>
        <a:xfrm>
          <a:off x="166251" y="860200"/>
          <a:ext cx="156061" cy="262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4665"/>
              </a:lnTo>
              <a:lnTo>
                <a:pt x="156061" y="2624665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EAC46-A3DB-49BB-A5BD-AA6F245C7F43}">
      <dsp:nvSpPr>
        <dsp:cNvPr id="0" name=""/>
        <dsp:cNvSpPr/>
      </dsp:nvSpPr>
      <dsp:spPr>
        <a:xfrm>
          <a:off x="322312" y="2577244"/>
          <a:ext cx="3043325" cy="18152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/>
              </a:solidFill>
              <a:latin typeface="+mn-lt"/>
              <a:cs typeface="Arial" pitchFamily="34" charset="0"/>
            </a:rPr>
            <a:t>Причины кризисных явлений в советской экономике в 1970-х - первой половине 1980-х годов</a:t>
          </a:r>
          <a:endParaRPr lang="ru-RU" sz="2800" kern="1200" dirty="0"/>
        </a:p>
      </dsp:txBody>
      <dsp:txXfrm>
        <a:off x="375479" y="2630411"/>
        <a:ext cx="2936991" cy="1708909"/>
      </dsp:txXfrm>
    </dsp:sp>
    <dsp:sp modelId="{3B4A1611-8F32-42D5-B4AD-E7FAFF64C1E9}">
      <dsp:nvSpPr>
        <dsp:cNvPr id="0" name=""/>
        <dsp:cNvSpPr/>
      </dsp:nvSpPr>
      <dsp:spPr>
        <a:xfrm>
          <a:off x="3480130" y="36187"/>
          <a:ext cx="1648026" cy="82401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Уметь</a:t>
          </a:r>
          <a:endParaRPr lang="ru-RU" sz="3600" kern="1200" dirty="0"/>
        </a:p>
      </dsp:txBody>
      <dsp:txXfrm>
        <a:off x="3504265" y="60322"/>
        <a:ext cx="1599756" cy="775743"/>
      </dsp:txXfrm>
    </dsp:sp>
    <dsp:sp modelId="{FF3D72C6-2379-4636-84FF-20C0C66E3955}">
      <dsp:nvSpPr>
        <dsp:cNvPr id="0" name=""/>
        <dsp:cNvSpPr/>
      </dsp:nvSpPr>
      <dsp:spPr>
        <a:xfrm>
          <a:off x="3644932" y="860200"/>
          <a:ext cx="164802" cy="956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6057"/>
              </a:lnTo>
              <a:lnTo>
                <a:pt x="164802" y="956057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2BD565-8A2D-438A-AEAA-4466F2C3185F}">
      <dsp:nvSpPr>
        <dsp:cNvPr id="0" name=""/>
        <dsp:cNvSpPr/>
      </dsp:nvSpPr>
      <dsp:spPr>
        <a:xfrm>
          <a:off x="3809735" y="1066204"/>
          <a:ext cx="3673425" cy="1500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характеризовать брежневский политический режим</a:t>
          </a:r>
          <a:endParaRPr lang="ru-RU" sz="2800" b="1" i="1" kern="1200" dirty="0"/>
        </a:p>
      </dsp:txBody>
      <dsp:txXfrm>
        <a:off x="3853672" y="1110141"/>
        <a:ext cx="3585551" cy="1412234"/>
      </dsp:txXfrm>
    </dsp:sp>
    <dsp:sp modelId="{5EF82F01-D414-4C63-A8CB-1A0C40626502}">
      <dsp:nvSpPr>
        <dsp:cNvPr id="0" name=""/>
        <dsp:cNvSpPr/>
      </dsp:nvSpPr>
      <dsp:spPr>
        <a:xfrm>
          <a:off x="3644932" y="860200"/>
          <a:ext cx="138170" cy="2740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0294"/>
              </a:lnTo>
              <a:lnTo>
                <a:pt x="138170" y="2740294"/>
              </a:lnTo>
            </a:path>
          </a:pathLst>
        </a:custGeom>
        <a:noFill/>
        <a:ln w="222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7F667-506F-4532-93F6-2D076F59720C}">
      <dsp:nvSpPr>
        <dsp:cNvPr id="0" name=""/>
        <dsp:cNvSpPr/>
      </dsp:nvSpPr>
      <dsp:spPr>
        <a:xfrm>
          <a:off x="3783103" y="2808503"/>
          <a:ext cx="3965679" cy="15839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kern="1200" dirty="0" smtClean="0"/>
            <a:t>определять основные направления внешней политики</a:t>
          </a:r>
          <a:endParaRPr lang="ru-RU" sz="2800" kern="1200" dirty="0"/>
        </a:p>
      </dsp:txBody>
      <dsp:txXfrm>
        <a:off x="3829496" y="2854896"/>
        <a:ext cx="3872893" cy="1491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41D2DE-0ADF-4C52-8402-492F287F53C8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98190" y="476672"/>
            <a:ext cx="7543800" cy="1524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СССР</a:t>
            </a:r>
            <a:br>
              <a:rPr lang="ru-RU" sz="44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в </a:t>
            </a:r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сер. </a:t>
            </a:r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1960 – нач. 1980 гг.</a:t>
            </a:r>
            <a:endParaRPr lang="ru-RU" sz="2800" i="1" dirty="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80" y="3111202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5800" y="3401748"/>
            <a:ext cx="39239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Л.И.Брежнев</a:t>
            </a:r>
            <a:r>
              <a:rPr lang="ru-RU" sz="2800" b="1" dirty="0" smtClean="0">
                <a:solidFill>
                  <a:srgbClr val="C00000"/>
                </a:solidFill>
              </a:rPr>
              <a:t>. </a:t>
            </a:r>
            <a:r>
              <a:rPr lang="ru-RU" sz="2400" dirty="0" smtClean="0"/>
              <a:t>Первый</a:t>
            </a:r>
          </a:p>
          <a:p>
            <a:pPr algn="ctr"/>
            <a:r>
              <a:rPr lang="ru-RU" sz="2400" dirty="0" smtClean="0"/>
              <a:t>(с 1966 – </a:t>
            </a:r>
            <a:r>
              <a:rPr lang="ru-RU" sz="2400" b="1" dirty="0" smtClean="0"/>
              <a:t>Генеральный</a:t>
            </a:r>
            <a:r>
              <a:rPr lang="ru-RU" sz="2400" dirty="0" smtClean="0"/>
              <a:t>)</a:t>
            </a:r>
            <a:r>
              <a:rPr lang="ru-RU" sz="2400" b="1" dirty="0" smtClean="0"/>
              <a:t> </a:t>
            </a:r>
            <a:r>
              <a:rPr lang="ru-RU" sz="2400" b="1" dirty="0"/>
              <a:t>секретарь </a:t>
            </a:r>
            <a:r>
              <a:rPr lang="ru-RU" sz="2400" b="1" dirty="0" smtClean="0"/>
              <a:t>ЦК </a:t>
            </a:r>
            <a:r>
              <a:rPr lang="ru-RU" sz="2400" b="1" dirty="0"/>
              <a:t>КПСС </a:t>
            </a:r>
            <a:r>
              <a:rPr lang="ru-RU" sz="2400" dirty="0"/>
              <a:t>в </a:t>
            </a:r>
            <a:r>
              <a:rPr lang="ru-RU" sz="2400" b="1" dirty="0" smtClean="0"/>
              <a:t>1964-1982</a:t>
            </a:r>
            <a:r>
              <a:rPr lang="ru-RU" sz="2400" dirty="0" smtClean="0"/>
              <a:t> гг. </a:t>
            </a:r>
            <a:r>
              <a:rPr lang="ru-RU" sz="2400" b="1" dirty="0"/>
              <a:t>Председатель Президиума Верховного Совета СССР </a:t>
            </a:r>
            <a:r>
              <a:rPr lang="ru-RU" sz="2400" dirty="0"/>
              <a:t>в </a:t>
            </a:r>
            <a:r>
              <a:rPr lang="ru-RU" sz="2400" dirty="0" smtClean="0"/>
              <a:t>1960-1964 </a:t>
            </a:r>
            <a:r>
              <a:rPr lang="ru-RU" sz="2400" dirty="0"/>
              <a:t>и </a:t>
            </a:r>
            <a:r>
              <a:rPr lang="ru-RU" sz="2400" dirty="0" smtClean="0"/>
              <a:t>1977-1982 гг.</a:t>
            </a:r>
            <a:endParaRPr lang="ru-RU" sz="2400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992882" y="2061331"/>
            <a:ext cx="7543800" cy="57574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i="1" dirty="0" smtClean="0">
                <a:solidFill>
                  <a:schemeClr val="bg1"/>
                </a:solidFill>
                <a:latin typeface="Impact" pitchFamily="34" charset="0"/>
              </a:rPr>
              <a:t>(</a:t>
            </a:r>
            <a:r>
              <a:rPr lang="ru-RU" sz="2800" i="1" dirty="0" smtClean="0">
                <a:solidFill>
                  <a:schemeClr val="bg1"/>
                </a:solidFill>
              </a:rPr>
              <a:t>Эпоха «развитого социализма»)</a:t>
            </a:r>
            <a:endParaRPr lang="ru-RU" sz="2800" i="1" dirty="0">
              <a:solidFill>
                <a:schemeClr val="bg1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124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30243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382"/>
              </p:ext>
            </p:extLst>
          </p:nvPr>
        </p:nvGraphicFramePr>
        <p:xfrm>
          <a:off x="1235596" y="112474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721106"/>
            <a:ext cx="7724750" cy="4680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charset="0"/>
              </a:rPr>
              <a:t>диссидентское движение- ? 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97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7775" y="476672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>
                <a:solidFill>
                  <a:srgbClr val="C00000"/>
                </a:solidFill>
                <a:latin typeface="+mn-lt"/>
                <a:cs typeface="Arial" pitchFamily="34" charset="0"/>
              </a:rPr>
              <a:t>Экономическая реформа 1965 г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.</a:t>
            </a:r>
            <a:b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(реформа </a:t>
            </a:r>
            <a:r>
              <a:rPr lang="ru-RU" sz="3600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А.Н.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Косыгина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) -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9805" y="2111310"/>
            <a:ext cx="74654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cs typeface="Arial" pitchFamily="34" charset="0"/>
              </a:rPr>
              <a:t> развитие</a:t>
            </a:r>
            <a:r>
              <a:rPr lang="ru-RU" sz="2400" b="1" dirty="0" smtClean="0">
                <a:cs typeface="Arial" pitchFamily="34" charset="0"/>
              </a:rPr>
              <a:t> </a:t>
            </a:r>
            <a:r>
              <a:rPr lang="ru-RU" sz="2400" b="1" dirty="0">
                <a:cs typeface="Arial" pitchFamily="34" charset="0"/>
              </a:rPr>
              <a:t>материальной </a:t>
            </a:r>
            <a:r>
              <a:rPr lang="ru-RU" sz="2400" b="1" dirty="0" smtClean="0">
                <a:cs typeface="Arial" pitchFamily="34" charset="0"/>
              </a:rPr>
              <a:t>базы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b="1" u="sng" dirty="0">
                <a:cs typeface="Arial" pitchFamily="34" charset="0"/>
              </a:rPr>
              <a:t>села</a:t>
            </a:r>
            <a:r>
              <a:rPr lang="ru-RU" sz="2400" dirty="0">
                <a:cs typeface="Arial" pitchFamily="34" charset="0"/>
              </a:rPr>
              <a:t>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b="1" dirty="0" smtClean="0">
                <a:cs typeface="Arial" pitchFamily="34" charset="0"/>
              </a:rPr>
              <a:t>повышение закупочных цен</a:t>
            </a:r>
            <a:r>
              <a:rPr lang="ru-RU" sz="2400" dirty="0" smtClean="0">
                <a:cs typeface="Arial" pitchFamily="34" charset="0"/>
              </a:rPr>
              <a:t>;</a:t>
            </a:r>
            <a:endParaRPr lang="ru-RU" sz="2400" dirty="0">
              <a:cs typeface="Arial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cs typeface="Arial" pitchFamily="34" charset="0"/>
              </a:rPr>
              <a:t> введение  </a:t>
            </a:r>
            <a:r>
              <a:rPr lang="ru-RU" sz="2400" dirty="0" err="1" smtClean="0">
                <a:cs typeface="Arial" pitchFamily="34" charset="0"/>
              </a:rPr>
              <a:t>гарантир</a:t>
            </a:r>
            <a:r>
              <a:rPr lang="ru-RU" sz="2400" dirty="0" smtClean="0">
                <a:cs typeface="Arial" pitchFamily="34" charset="0"/>
              </a:rPr>
              <a:t>. оплаты </a:t>
            </a:r>
            <a:r>
              <a:rPr lang="ru-RU" sz="2400" dirty="0">
                <a:cs typeface="Arial" pitchFamily="34" charset="0"/>
              </a:rPr>
              <a:t>труда колхозников;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cs typeface="Arial" pitchFamily="34" charset="0"/>
              </a:rPr>
              <a:t> отменены </a:t>
            </a:r>
            <a:r>
              <a:rPr lang="ru-RU" sz="2400" dirty="0">
                <a:cs typeface="Arial" pitchFamily="34" charset="0"/>
              </a:rPr>
              <a:t>ограничения на ведение личного подсобного хозяйства</a:t>
            </a:r>
            <a:endParaRPr lang="ru-RU" sz="2400" b="1" dirty="0"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2184" y="4217262"/>
            <a:ext cx="87539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b="1" u="sng" dirty="0">
                <a:cs typeface="Arial" pitchFamily="34" charset="0"/>
              </a:rPr>
              <a:t>в </a:t>
            </a:r>
            <a:r>
              <a:rPr lang="ru-RU" sz="2400" b="1" u="sng" dirty="0" smtClean="0">
                <a:cs typeface="Arial" pitchFamily="34" charset="0"/>
              </a:rPr>
              <a:t>промышленности</a:t>
            </a:r>
            <a:r>
              <a:rPr lang="ru-RU" sz="2400" b="1" dirty="0" smtClean="0">
                <a:cs typeface="Arial" pitchFamily="34" charset="0"/>
              </a:rPr>
              <a:t>  - </a:t>
            </a:r>
            <a:r>
              <a:rPr lang="ru-RU" sz="2400" dirty="0" smtClean="0">
                <a:cs typeface="Arial" pitchFamily="34" charset="0"/>
              </a:rPr>
              <a:t>внедрение </a:t>
            </a:r>
            <a:r>
              <a:rPr lang="ru-RU" sz="2800" b="1" i="1" dirty="0">
                <a:solidFill>
                  <a:srgbClr val="C00000"/>
                </a:solidFill>
                <a:cs typeface="Arial" pitchFamily="34" charset="0"/>
              </a:rPr>
              <a:t>хозрасчета</a:t>
            </a:r>
            <a:r>
              <a:rPr lang="ru-RU" sz="2400" dirty="0">
                <a:cs typeface="Arial" pitchFamily="34" charset="0"/>
              </a:rPr>
              <a:t> 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 smtClean="0">
                <a:cs typeface="Arial" pitchFamily="34" charset="0"/>
              </a:rPr>
              <a:t>(</a:t>
            </a:r>
            <a:r>
              <a:rPr lang="ru-RU" sz="2400" b="1" dirty="0" smtClean="0">
                <a:cs typeface="Arial" pitchFamily="34" charset="0"/>
              </a:rPr>
              <a:t>сокращение числа </a:t>
            </a:r>
            <a:r>
              <a:rPr lang="ru-RU" sz="2400" b="1" dirty="0">
                <a:cs typeface="Arial" pitchFamily="34" charset="0"/>
              </a:rPr>
              <a:t>планируемых показателей </a:t>
            </a:r>
            <a:r>
              <a:rPr lang="ru-RU" sz="2400" dirty="0" smtClean="0">
                <a:cs typeface="Arial" pitchFamily="34" charset="0"/>
              </a:rPr>
              <a:t>и </a:t>
            </a:r>
            <a:r>
              <a:rPr lang="ru-RU" sz="2400" b="1" dirty="0">
                <a:cs typeface="Arial" pitchFamily="34" charset="0"/>
              </a:rPr>
              <a:t>повышение самостоятельности </a:t>
            </a:r>
            <a:r>
              <a:rPr lang="ru-RU" sz="2400" b="1" dirty="0" smtClean="0">
                <a:cs typeface="Arial" pitchFamily="34" charset="0"/>
              </a:rPr>
              <a:t>предприятий, </a:t>
            </a:r>
            <a:r>
              <a:rPr lang="ru-RU" sz="2400" dirty="0" smtClean="0">
                <a:cs typeface="Arial" pitchFamily="34" charset="0"/>
              </a:rPr>
              <a:t>сохранение в их </a:t>
            </a:r>
            <a:r>
              <a:rPr lang="ru-RU" sz="2400" dirty="0">
                <a:cs typeface="Arial" pitchFamily="34" charset="0"/>
              </a:rPr>
              <a:t>распоряжении большей доли </a:t>
            </a:r>
            <a:r>
              <a:rPr lang="ru-RU" sz="2400" dirty="0" smtClean="0">
                <a:cs typeface="Arial" pitchFamily="34" charset="0"/>
              </a:rPr>
              <a:t>прибыли</a:t>
            </a:r>
            <a:r>
              <a:rPr lang="ru-RU" sz="2400" dirty="0" smtClean="0">
                <a:cs typeface="Arial" pitchFamily="34" charset="0"/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5267" y="1240396"/>
            <a:ext cx="648072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попытка замены административных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методов управления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экономическими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52266"/>
            <a:ext cx="1479010" cy="202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949336" y="2707206"/>
            <a:ext cx="229555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Председатель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Совета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Министров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СССР</a:t>
            </a:r>
          </a:p>
        </p:txBody>
      </p:sp>
    </p:spTree>
    <p:extLst>
      <p:ext uri="{BB962C8B-B14F-4D97-AF65-F5344CB8AC3E}">
        <p14:creationId xmlns:p14="http://schemas.microsoft.com/office/powerpoint/2010/main" val="215162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9301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>
                <a:solidFill>
                  <a:srgbClr val="C00000"/>
                </a:solidFill>
                <a:latin typeface="+mn-lt"/>
                <a:cs typeface="Arial" pitchFamily="34" charset="0"/>
              </a:rPr>
              <a:t>Экономическая реформа 1965 г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.</a:t>
            </a:r>
            <a:b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(реформа </a:t>
            </a:r>
            <a:r>
              <a:rPr lang="ru-RU" sz="3600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А.Н.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Косыгина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)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3726" y="1412776"/>
            <a:ext cx="532478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>
                <a:cs typeface="Arial" pitchFamily="34" charset="0"/>
              </a:rPr>
              <a:t>р</a:t>
            </a:r>
            <a:r>
              <a:rPr lang="ru-RU" sz="2600" b="1" dirty="0" smtClean="0">
                <a:cs typeface="Arial" pitchFamily="34" charset="0"/>
              </a:rPr>
              <a:t>ост объема пр-ва </a:t>
            </a:r>
            <a:r>
              <a:rPr lang="ru-RU" sz="2600" dirty="0" smtClean="0">
                <a:cs typeface="Arial" pitchFamily="34" charset="0"/>
              </a:rPr>
              <a:t>за годы 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восьмой</a:t>
            </a:r>
          </a:p>
          <a:p>
            <a:pPr algn="ctr">
              <a:defRPr/>
            </a:pP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 пятилетки (1966-1970 гг.) </a:t>
            </a:r>
            <a:r>
              <a:rPr lang="ru-RU" sz="2600" b="1" dirty="0" smtClean="0">
                <a:cs typeface="Arial" pitchFamily="34" charset="0"/>
              </a:rPr>
              <a:t>в 1,5 р.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9240" y="2302240"/>
            <a:ext cx="86081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но, </a:t>
            </a:r>
            <a:r>
              <a:rPr lang="ru-RU" sz="2600" b="1" dirty="0" smtClean="0">
                <a:cs typeface="Arial" pitchFamily="34" charset="0"/>
              </a:rPr>
              <a:t>свёртывание  реформы </a:t>
            </a:r>
            <a:r>
              <a:rPr lang="ru-RU" sz="2600" dirty="0" smtClean="0">
                <a:cs typeface="Arial" pitchFamily="34" charset="0"/>
              </a:rPr>
              <a:t>из-за несовместимости плановой экономики с элементами рыночной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9240" y="3490092"/>
            <a:ext cx="62169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увел. продажи нефти </a:t>
            </a:r>
            <a:r>
              <a:rPr lang="ru-RU" sz="2600" dirty="0" smtClean="0">
                <a:cs typeface="Arial" pitchFamily="34" charset="0"/>
              </a:rPr>
              <a:t>и газа за границу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92" y="4375477"/>
            <a:ext cx="8439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падение мировых цен на нефть и газ </a:t>
            </a:r>
            <a:r>
              <a:rPr lang="ru-RU" sz="2600" dirty="0" smtClean="0">
                <a:cs typeface="Arial" pitchFamily="34" charset="0"/>
              </a:rPr>
              <a:t>в нач. 1980-х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460" y="4867920"/>
            <a:ext cx="8439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+ огромные затраты на гонку вооружений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9240" y="5741059"/>
            <a:ext cx="89129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глубокий </a:t>
            </a:r>
            <a:r>
              <a:rPr lang="ru-RU" sz="2600" b="1" dirty="0" err="1" smtClean="0">
                <a:cs typeface="Arial" pitchFamily="34" charset="0"/>
              </a:rPr>
              <a:t>экон</a:t>
            </a:r>
            <a:r>
              <a:rPr lang="ru-RU" sz="2600" b="1" dirty="0" smtClean="0">
                <a:cs typeface="Arial" pitchFamily="34" charset="0"/>
              </a:rPr>
              <a:t>. </a:t>
            </a:r>
            <a:r>
              <a:rPr lang="ru-RU" sz="2600" b="1" smtClean="0">
                <a:cs typeface="Arial" pitchFamily="34" charset="0"/>
              </a:rPr>
              <a:t>кризис</a:t>
            </a:r>
            <a:r>
              <a:rPr lang="ru-RU" sz="2600" b="1" dirty="0" smtClean="0">
                <a:cs typeface="Arial" pitchFamily="34" charset="0"/>
              </a:rPr>
              <a:t>, </a:t>
            </a:r>
            <a:r>
              <a:rPr lang="ru-RU" sz="2600" b="1" i="1" dirty="0" smtClean="0">
                <a:cs typeface="Arial" pitchFamily="34" charset="0"/>
              </a:rPr>
              <a:t>дефицит</a:t>
            </a:r>
            <a:r>
              <a:rPr lang="ru-RU" sz="2600" b="1" dirty="0" smtClean="0"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товаров и продовольствия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94972" y="5360363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443818" y="3982892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39288" y="3490091"/>
            <a:ext cx="27363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 smtClean="0">
                <a:cs typeface="Arial" pitchFamily="34" charset="0"/>
              </a:rPr>
              <a:t>«нефтедоллары»</a:t>
            </a:r>
            <a:endParaRPr lang="ru-RU" sz="2600" b="1" dirty="0">
              <a:cs typeface="Arial" pitchFamily="34" charset="0"/>
            </a:endParaRPr>
          </a:p>
        </p:txBody>
      </p:sp>
      <p:pic>
        <p:nvPicPr>
          <p:cNvPr id="1026" name="Picture 2" descr="Картинки по запросу жигу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969" y="876578"/>
            <a:ext cx="22002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трелка вниз 14"/>
          <p:cNvSpPr/>
          <p:nvPr/>
        </p:nvSpPr>
        <p:spPr>
          <a:xfrm>
            <a:off x="4494972" y="3194792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69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4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240" y="47667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Общественно-экономическая жизнь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7976" y="969088"/>
            <a:ext cx="710543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отказ от </a:t>
            </a:r>
            <a:r>
              <a:rPr lang="ru-RU" sz="2600" b="1" i="1" dirty="0" smtClean="0">
                <a:cs typeface="Arial" pitchFamily="34" charset="0"/>
              </a:rPr>
              <a:t>концепции построения коммунизма </a:t>
            </a:r>
            <a:endParaRPr lang="ru-RU" sz="2600" b="1" i="1" dirty="0"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920" y="1502892"/>
            <a:ext cx="8679390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cs typeface="Arial" pitchFamily="34" charset="0"/>
              </a:rPr>
              <a:t>идея построения </a:t>
            </a:r>
            <a:r>
              <a:rPr lang="ru-RU" sz="2800" b="1" i="1" dirty="0" smtClean="0">
                <a:solidFill>
                  <a:srgbClr val="C00000"/>
                </a:solidFill>
                <a:cs typeface="Arial" pitchFamily="34" charset="0"/>
              </a:rPr>
              <a:t>«развитого социализма»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cs typeface="Arial" pitchFamily="34" charset="0"/>
              </a:rPr>
              <a:t>(однородность советского общ-</a:t>
            </a:r>
            <a:r>
              <a:rPr lang="ru-RU" sz="2400" dirty="0" err="1" smtClean="0">
                <a:cs typeface="Arial" pitchFamily="34" charset="0"/>
              </a:rPr>
              <a:t>ва</a:t>
            </a:r>
            <a:r>
              <a:rPr lang="ru-RU" sz="2400" dirty="0" smtClean="0">
                <a:cs typeface="Arial" pitchFamily="34" charset="0"/>
              </a:rPr>
              <a:t>, </a:t>
            </a:r>
            <a:r>
              <a:rPr lang="ru-RU" sz="2400" dirty="0" err="1" smtClean="0">
                <a:cs typeface="Arial" pitchFamily="34" charset="0"/>
              </a:rPr>
              <a:t>оконч</a:t>
            </a:r>
            <a:r>
              <a:rPr lang="ru-RU" sz="2400" dirty="0" smtClean="0">
                <a:cs typeface="Arial" pitchFamily="34" charset="0"/>
              </a:rPr>
              <a:t>. решение  нац. вопроса, </a:t>
            </a:r>
            <a:r>
              <a:rPr lang="ru-RU" sz="2400" b="1" dirty="0" smtClean="0">
                <a:cs typeface="Arial" pitchFamily="34" charset="0"/>
              </a:rPr>
              <a:t>отсутствие</a:t>
            </a:r>
            <a:r>
              <a:rPr lang="ru-RU" sz="2400" dirty="0" smtClean="0">
                <a:cs typeface="Arial" pitchFamily="34" charset="0"/>
              </a:rPr>
              <a:t> </a:t>
            </a:r>
            <a:r>
              <a:rPr lang="ru-RU" sz="2400" dirty="0">
                <a:cs typeface="Arial" pitchFamily="34" charset="0"/>
              </a:rPr>
              <a:t>внутри </a:t>
            </a:r>
            <a:r>
              <a:rPr lang="ru-RU" sz="2400" dirty="0" smtClean="0">
                <a:cs typeface="Arial" pitchFamily="34" charset="0"/>
              </a:rPr>
              <a:t>об-</a:t>
            </a:r>
            <a:r>
              <a:rPr lang="ru-RU" sz="2400" dirty="0" err="1" smtClean="0">
                <a:cs typeface="Arial" pitchFamily="34" charset="0"/>
              </a:rPr>
              <a:t>ва</a:t>
            </a:r>
            <a:r>
              <a:rPr lang="ru-RU" sz="2400" dirty="0" smtClean="0">
                <a:cs typeface="Arial" pitchFamily="34" charset="0"/>
              </a:rPr>
              <a:t>  </a:t>
            </a:r>
            <a:r>
              <a:rPr lang="ru-RU" sz="2400" b="1" dirty="0" smtClean="0">
                <a:cs typeface="Arial" pitchFamily="34" charset="0"/>
              </a:rPr>
              <a:t>противоречий</a:t>
            </a:r>
            <a:r>
              <a:rPr lang="ru-RU" sz="2400" dirty="0" smtClean="0">
                <a:cs typeface="Arial" pitchFamily="34" charset="0"/>
              </a:rPr>
              <a:t>,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cs typeface="Arial" pitchFamily="34" charset="0"/>
              </a:rPr>
              <a:t>обострение </a:t>
            </a:r>
            <a:r>
              <a:rPr lang="ru-RU" sz="2400" b="1" dirty="0">
                <a:cs typeface="Arial" pitchFamily="34" charset="0"/>
              </a:rPr>
              <a:t>идеологической борьбы с </a:t>
            </a:r>
            <a:r>
              <a:rPr lang="ru-RU" sz="2400" b="1" dirty="0" smtClean="0">
                <a:cs typeface="Arial" pitchFamily="34" charset="0"/>
              </a:rPr>
              <a:t>капитализмом</a:t>
            </a:r>
            <a:r>
              <a:rPr lang="ru-RU" sz="2400" dirty="0" smtClean="0">
                <a:cs typeface="Arial" pitchFamily="34" charset="0"/>
              </a:rPr>
              <a:t>)</a:t>
            </a:r>
            <a:endParaRPr lang="ru-RU" sz="2400" i="1" dirty="0"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0510" y="5301208"/>
            <a:ext cx="8439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cs typeface="Arial" pitchFamily="34" charset="0"/>
              </a:rPr>
              <a:t>закреплена роль </a:t>
            </a:r>
            <a:r>
              <a:rPr lang="ru-RU" sz="2600" b="1" dirty="0">
                <a:cs typeface="Arial" pitchFamily="34" charset="0"/>
              </a:rPr>
              <a:t>КПСС</a:t>
            </a:r>
            <a:r>
              <a:rPr lang="ru-RU" sz="2600" dirty="0"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как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«</a:t>
            </a:r>
            <a:r>
              <a:rPr lang="ru-RU" sz="2600" b="1" i="1" dirty="0">
                <a:solidFill>
                  <a:srgbClr val="C00000"/>
                </a:solidFill>
                <a:cs typeface="Arial" pitchFamily="34" charset="0"/>
              </a:rPr>
              <a:t>руководящей и направляющей силы советского 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об-</a:t>
            </a:r>
            <a:r>
              <a:rPr lang="ru-RU" sz="2600" b="1" i="1" dirty="0" err="1" smtClean="0">
                <a:solidFill>
                  <a:srgbClr val="C00000"/>
                </a:solidFill>
                <a:cs typeface="Arial" pitchFamily="34" charset="0"/>
              </a:rPr>
              <a:t>ва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»</a:t>
            </a:r>
            <a:endParaRPr lang="ru-RU" sz="26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97618" y="3237873"/>
            <a:ext cx="473035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+ право на: труд</a:t>
            </a:r>
            <a:r>
              <a:rPr lang="ru-RU" sz="2600" b="1" dirty="0">
                <a:cs typeface="Arial" pitchFamily="34" charset="0"/>
              </a:rPr>
              <a:t>, </a:t>
            </a:r>
            <a:r>
              <a:rPr lang="ru-RU" sz="2600" b="1" dirty="0" smtClean="0">
                <a:cs typeface="Arial" pitchFamily="34" charset="0"/>
              </a:rPr>
              <a:t>отдых, </a:t>
            </a:r>
            <a:r>
              <a:rPr lang="ru-RU" sz="2600" b="1" dirty="0" err="1" smtClean="0">
                <a:cs typeface="Arial" pitchFamily="34" charset="0"/>
              </a:rPr>
              <a:t>беспл</a:t>
            </a:r>
            <a:r>
              <a:rPr lang="ru-RU" sz="2600" b="1" dirty="0" smtClean="0">
                <a:cs typeface="Arial" pitchFamily="34" charset="0"/>
              </a:rPr>
              <a:t>. образование, мед. помощь, пенс. обеспечение,  жилище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920" y="3637984"/>
            <a:ext cx="31683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Конституция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1977 г.</a:t>
            </a:r>
            <a:endParaRPr lang="ru-RU" sz="2600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0" name="Picture 5" descr="I:\Уроки 10-11 кл\загруженно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660" y="2991144"/>
            <a:ext cx="1535955" cy="239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83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892" y="404664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Общественно-экономическая жизнь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07976" y="739454"/>
            <a:ext cx="710543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непримиримость </a:t>
            </a:r>
            <a:r>
              <a:rPr lang="ru-RU" sz="2600" b="1" dirty="0">
                <a:cs typeface="Arial" pitchFamily="34" charset="0"/>
              </a:rPr>
              <a:t>власти к </a:t>
            </a:r>
            <a:r>
              <a:rPr lang="ru-RU" sz="2600" b="1" i="1" dirty="0">
                <a:solidFill>
                  <a:srgbClr val="C00000"/>
                </a:solidFill>
                <a:cs typeface="Arial" pitchFamily="34" charset="0"/>
              </a:rPr>
              <a:t>инакомыслию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6444" y="1280645"/>
            <a:ext cx="867939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идеолог. </a:t>
            </a:r>
            <a:r>
              <a:rPr lang="ru-RU" sz="2600" b="1" dirty="0">
                <a:cs typeface="Arial" pitchFamily="34" charset="0"/>
              </a:rPr>
              <a:t>контроль </a:t>
            </a:r>
            <a:r>
              <a:rPr lang="ru-RU" sz="2600" dirty="0">
                <a:cs typeface="Arial" pitchFamily="34" charset="0"/>
              </a:rPr>
              <a:t>за </a:t>
            </a:r>
            <a:r>
              <a:rPr lang="ru-RU" sz="2600" dirty="0" smtClean="0">
                <a:cs typeface="Arial" pitchFamily="34" charset="0"/>
              </a:rPr>
              <a:t>СМИ, образованием </a:t>
            </a:r>
            <a:r>
              <a:rPr lang="ru-RU" sz="2600" dirty="0">
                <a:cs typeface="Arial" pitchFamily="34" charset="0"/>
              </a:rPr>
              <a:t>и </a:t>
            </a:r>
            <a:r>
              <a:rPr lang="ru-RU" sz="2600" dirty="0" smtClean="0">
                <a:cs typeface="Arial" pitchFamily="34" charset="0"/>
              </a:rPr>
              <a:t>культурой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65526" y="5365284"/>
            <a:ext cx="399593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85000"/>
              </a:lnSpc>
              <a:defRPr/>
            </a:pPr>
            <a:r>
              <a:rPr lang="ru-RU" sz="2000" b="1" dirty="0" smtClean="0">
                <a:cs typeface="Arial" pitchFamily="34" charset="0"/>
              </a:rPr>
              <a:t>А.Д. Сахаров.</a:t>
            </a:r>
            <a:r>
              <a:rPr lang="ru-RU" sz="2000" dirty="0">
                <a:cs typeface="Arial" pitchFamily="34" charset="0"/>
              </a:rPr>
              <a:t> </a:t>
            </a:r>
            <a:r>
              <a:rPr lang="ru-RU" sz="2000" dirty="0" smtClean="0">
                <a:cs typeface="Arial" pitchFamily="34" charset="0"/>
              </a:rPr>
              <a:t>Академик </a:t>
            </a:r>
            <a:r>
              <a:rPr lang="ru-RU" sz="2000" dirty="0">
                <a:cs typeface="Arial" pitchFamily="34" charset="0"/>
              </a:rPr>
              <a:t>АН </a:t>
            </a:r>
            <a:r>
              <a:rPr lang="ru-RU" sz="2000" dirty="0" smtClean="0">
                <a:cs typeface="Arial" pitchFamily="34" charset="0"/>
              </a:rPr>
              <a:t>СССР.</a:t>
            </a:r>
            <a:r>
              <a:rPr lang="ru-RU" sz="2000" b="1" dirty="0" smtClean="0">
                <a:cs typeface="Arial" pitchFamily="34" charset="0"/>
              </a:rPr>
              <a:t> </a:t>
            </a:r>
            <a:r>
              <a:rPr lang="ru-RU" sz="2000" dirty="0" smtClean="0">
                <a:cs typeface="Arial" pitchFamily="34" charset="0"/>
              </a:rPr>
              <a:t>Руководил разработкой водородной бомбы.</a:t>
            </a:r>
            <a:endParaRPr lang="ru-RU" sz="2000" dirty="0">
              <a:cs typeface="Arial" pitchFamily="34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sz="2000" dirty="0">
                <a:cs typeface="Arial" pitchFamily="34" charset="0"/>
              </a:rPr>
              <a:t>Правозащитник, </a:t>
            </a:r>
            <a:r>
              <a:rPr lang="ru-RU" sz="2000" dirty="0" smtClean="0">
                <a:cs typeface="Arial" pitchFamily="34" charset="0"/>
              </a:rPr>
              <a:t>нобелевский </a:t>
            </a:r>
            <a:r>
              <a:rPr lang="ru-RU" sz="2000" dirty="0">
                <a:cs typeface="Arial" pitchFamily="34" charset="0"/>
              </a:rPr>
              <a:t>лауреат мира (1975)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64414" y="1796095"/>
            <a:ext cx="893472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диссидентское </a:t>
            </a:r>
            <a:r>
              <a:rPr lang="ru-RU" sz="2600" b="1" i="1" dirty="0">
                <a:solidFill>
                  <a:srgbClr val="C00000"/>
                </a:solidFill>
                <a:cs typeface="Arial" pitchFamily="34" charset="0"/>
              </a:rPr>
              <a:t>движение </a:t>
            </a:r>
            <a:r>
              <a:rPr lang="ru-RU" sz="2600" b="1" dirty="0">
                <a:cs typeface="Arial" pitchFamily="34" charset="0"/>
              </a:rPr>
              <a:t>– </a:t>
            </a:r>
            <a:r>
              <a:rPr lang="ru-RU" sz="2600" b="1" i="1" dirty="0" smtClean="0">
                <a:cs typeface="Arial" pitchFamily="34" charset="0"/>
              </a:rPr>
              <a:t>движение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 smtClean="0">
                <a:cs typeface="Arial" pitchFamily="34" charset="0"/>
              </a:rPr>
              <a:t>несогласных </a:t>
            </a:r>
            <a:r>
              <a:rPr lang="ru-RU" sz="2600" b="1" i="1" dirty="0">
                <a:cs typeface="Arial" pitchFamily="34" charset="0"/>
              </a:rPr>
              <a:t>с господствующей идеологией и властью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5103674"/>
            <a:ext cx="44363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ru-RU" sz="2000" b="1" dirty="0" smtClean="0">
                <a:cs typeface="Arial" pitchFamily="34" charset="0"/>
              </a:rPr>
              <a:t>А.И. Солженицын. </a:t>
            </a:r>
            <a:r>
              <a:rPr lang="ru-RU" sz="2000" dirty="0" smtClean="0"/>
              <a:t>Писатель</a:t>
            </a:r>
            <a:r>
              <a:rPr lang="ru-RU" sz="2000" dirty="0"/>
              <a:t>, ветеран Великой Отечественной войны. В 1945-1953 гг. – репрессирован по «политической» статье. В 1974 г. </a:t>
            </a:r>
            <a:r>
              <a:rPr lang="ru-RU" sz="2000" dirty="0" smtClean="0"/>
              <a:t>выслан </a:t>
            </a:r>
            <a:r>
              <a:rPr lang="ru-RU" sz="2000" dirty="0"/>
              <a:t>из </a:t>
            </a:r>
            <a:r>
              <a:rPr lang="ru-RU" sz="2000" dirty="0" smtClean="0"/>
              <a:t>страны (в </a:t>
            </a:r>
            <a:r>
              <a:rPr lang="ru-RU" sz="2000" dirty="0"/>
              <a:t>1994 г. </a:t>
            </a:r>
            <a:r>
              <a:rPr lang="ru-RU" sz="2000" smtClean="0"/>
              <a:t>вернулся), </a:t>
            </a:r>
            <a:r>
              <a:rPr lang="ru-RU" sz="2000" dirty="0">
                <a:cs typeface="Arial" pitchFamily="34" charset="0"/>
              </a:rPr>
              <a:t>лауреат </a:t>
            </a:r>
            <a:r>
              <a:rPr lang="ru-RU" sz="2000" dirty="0" smtClean="0">
                <a:cs typeface="Arial" pitchFamily="34" charset="0"/>
              </a:rPr>
              <a:t>Нобелевской премии (1970)</a:t>
            </a:r>
            <a:endParaRPr lang="ru-RU" sz="2000" dirty="0"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4" r="9945" b="12758"/>
          <a:stretch/>
        </p:blipFill>
        <p:spPr bwMode="auto">
          <a:xfrm>
            <a:off x="6245689" y="2608625"/>
            <a:ext cx="1767720" cy="254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57"/>
          <a:stretch/>
        </p:blipFill>
        <p:spPr bwMode="auto">
          <a:xfrm>
            <a:off x="1720305" y="2588689"/>
            <a:ext cx="1865362" cy="2528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3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240" y="404664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Проблемы внешней политики</a:t>
            </a:r>
            <a:endParaRPr lang="ru-RU" sz="36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0766" y="1059813"/>
            <a:ext cx="43512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cs typeface="Arial" pitchFamily="34" charset="0"/>
              </a:rPr>
              <a:t>1972 г. –</a:t>
            </a:r>
            <a:r>
              <a:rPr lang="ru-RU" sz="2600" dirty="0"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подписаны </a:t>
            </a:r>
            <a:r>
              <a:rPr lang="ru-RU" sz="2600" b="1" dirty="0" smtClean="0">
                <a:cs typeface="Arial" pitchFamily="34" charset="0"/>
              </a:rPr>
              <a:t>договоры </a:t>
            </a:r>
            <a:r>
              <a:rPr lang="ru-RU" sz="2600" b="1" dirty="0">
                <a:cs typeface="Arial" pitchFamily="34" charset="0"/>
              </a:rPr>
              <a:t>между СССР и США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ОСВ-1</a:t>
            </a:r>
            <a:r>
              <a:rPr lang="ru-RU" sz="2600" b="1" dirty="0" smtClean="0">
                <a:cs typeface="Arial" pitchFamily="34" charset="0"/>
              </a:rPr>
              <a:t> </a:t>
            </a:r>
            <a:r>
              <a:rPr lang="ru-RU" sz="2600" b="1" dirty="0">
                <a:cs typeface="Arial" pitchFamily="34" charset="0"/>
              </a:rPr>
              <a:t>и Договор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ПРО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1880" y="3001582"/>
            <a:ext cx="86081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cs typeface="Arial" pitchFamily="34" charset="0"/>
              </a:rPr>
              <a:t>1975 г. – 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Заключительный акт Совещания в Хельсинки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03249" y="3910514"/>
            <a:ext cx="256548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ввод войск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в Афганистан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(1979-1989)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396" y="5562896"/>
            <a:ext cx="9277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cs typeface="Arial" pitchFamily="34" charset="0"/>
              </a:rPr>
              <a:t>поддержка </a:t>
            </a:r>
            <a:r>
              <a:rPr lang="ru-RU" sz="2400" b="1" dirty="0">
                <a:cs typeface="Arial" pitchFamily="34" charset="0"/>
              </a:rPr>
              <a:t>освободившихся от колониальной зависимости стран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1880" y="6209456"/>
            <a:ext cx="8439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cs typeface="Arial" pitchFamily="34" charset="0"/>
              </a:rPr>
              <a:t>помощь </a:t>
            </a:r>
            <a:r>
              <a:rPr lang="ru-RU" sz="2400" b="1" dirty="0">
                <a:cs typeface="Arial" pitchFamily="34" charset="0"/>
              </a:rPr>
              <a:t>Демократической Республике Вьетнам (1964-1975)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250" y="908721"/>
            <a:ext cx="2992678" cy="201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40"/>
          <a:stretch/>
        </p:blipFill>
        <p:spPr bwMode="auto">
          <a:xfrm>
            <a:off x="2345669" y="3550794"/>
            <a:ext cx="2674751" cy="201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57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302433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Цели: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911386"/>
              </p:ext>
            </p:extLst>
          </p:nvPr>
        </p:nvGraphicFramePr>
        <p:xfrm>
          <a:off x="1235596" y="1124744"/>
          <a:ext cx="7776864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5721106"/>
            <a:ext cx="7724750" cy="46805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charset="0"/>
              </a:rPr>
              <a:t>диссидентское движение- ? </a:t>
            </a:r>
            <a:endParaRPr lang="ru-RU" sz="3600" b="1" i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78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1395</TotalTime>
  <Words>430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СССР в сер. 1960 – нач. 1980 гг.</vt:lpstr>
      <vt:lpstr>Цели:</vt:lpstr>
      <vt:lpstr> Экономическая реформа 1965 г. (реформа А.Н.Косыгина) -</vt:lpstr>
      <vt:lpstr> Экономическая реформа 1965 г. (реформа А.Н.Косыгина)</vt:lpstr>
      <vt:lpstr> Общественно-экономическая жизнь</vt:lpstr>
      <vt:lpstr> Общественно-экономическая жизнь</vt:lpstr>
      <vt:lpstr> Проблемы внешней политики</vt:lpstr>
      <vt:lpstr>Цели: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СССР в сер .1960 - нач. 1980 гг.</dc:title>
  <dc:creator>ПВГ</dc:creator>
  <cp:lastModifiedBy>USER</cp:lastModifiedBy>
  <cp:revision>229</cp:revision>
  <dcterms:created xsi:type="dcterms:W3CDTF">2016-08-31T19:21:53Z</dcterms:created>
  <dcterms:modified xsi:type="dcterms:W3CDTF">2016-10-21T06:42:15Z</dcterms:modified>
</cp:coreProperties>
</file>