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6" r:id="rId3"/>
    <p:sldId id="260" r:id="rId4"/>
    <p:sldId id="280" r:id="rId5"/>
    <p:sldId id="281" r:id="rId6"/>
    <p:sldId id="283" r:id="rId7"/>
    <p:sldId id="282" r:id="rId8"/>
    <p:sldId id="284" r:id="rId9"/>
    <p:sldId id="285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>
        <p:scale>
          <a:sx n="50" d="100"/>
          <a:sy n="50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800" dirty="0" smtClean="0"/>
            <a:t>Проблемы, вставшие перед  СССР после войны</a:t>
          </a:r>
          <a:endParaRPr lang="ru-RU" sz="28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r>
            <a:rPr lang="ru-RU" sz="2800" dirty="0" smtClean="0"/>
            <a:t>Факторы, содействовавшие восстановлению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внутреннюю политику</a:t>
          </a:r>
          <a:endParaRPr lang="ru-RU" sz="2800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r>
            <a:rPr lang="ru-RU" sz="2800" dirty="0" smtClean="0"/>
            <a:t>характеризовать внешнюю политику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4" custScaleX="179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4" custScaleX="182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4" custScaleX="132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4" custScaleX="132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BE509F12-5758-480D-B34A-44669BB948F4}" type="presOf" srcId="{B580A73F-5A56-4FDB-8954-5579A0551B01}" destId="{5EF82F01-D414-4C63-A8CB-1A0C40626502}" srcOrd="0" destOrd="0" presId="urn:microsoft.com/office/officeart/2005/8/layout/hierarchy3"/>
    <dgm:cxn modelId="{DAD99A1C-4B0E-4936-8F3A-925B595B935A}" type="presOf" srcId="{4954C2B5-39A2-4CF1-98C2-1FBE31310944}" destId="{3B4A1611-8F32-42D5-B4AD-E7FAFF64C1E9}" srcOrd="0" destOrd="0" presId="urn:microsoft.com/office/officeart/2005/8/layout/hierarchy3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373EC1F4-655F-4D73-B98D-7DE0CA0D6AE3}" type="presOf" srcId="{0509B922-C4AF-4B94-96DC-450C710C8E52}" destId="{698F36B8-DD99-4A60-BB97-063D6C005CEC}" srcOrd="0" destOrd="0" presId="urn:microsoft.com/office/officeart/2005/8/layout/hierarchy3"/>
    <dgm:cxn modelId="{EF673295-F8FD-4F93-9BDB-B78D42A76843}" type="presOf" srcId="{9E61607D-CFCB-4148-B92E-D92424A916EF}" destId="{012BD565-8A2D-438A-AEAA-4466F2C3185F}" srcOrd="0" destOrd="0" presId="urn:microsoft.com/office/officeart/2005/8/layout/hierarchy3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F14B6478-6A47-479A-92FE-20E33EAF7E2A}" type="presOf" srcId="{826E9A0E-6B57-4780-8D60-685B04F00955}" destId="{DD6EAC46-A3DB-49BB-A5BD-AA6F245C7F43}" srcOrd="0" destOrd="0" presId="urn:microsoft.com/office/officeart/2005/8/layout/hierarchy3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1D9831A6-AE53-455A-9484-C6421377E21E}" type="presOf" srcId="{CAEF965B-844A-463F-ACD0-AA309DF29F76}" destId="{FF3D72C6-2379-4636-84FF-20C0C66E3955}" srcOrd="0" destOrd="0" presId="urn:microsoft.com/office/officeart/2005/8/layout/hierarchy3"/>
    <dgm:cxn modelId="{6BD60340-4A88-4C37-8F12-63EAA38CF465}" type="presOf" srcId="{39D68D4F-98EA-4046-8BE7-1328DC335516}" destId="{8407F667-506F-4532-93F6-2D076F59720C}" srcOrd="0" destOrd="0" presId="urn:microsoft.com/office/officeart/2005/8/layout/hierarchy3"/>
    <dgm:cxn modelId="{805C50EB-1C59-4443-9DA5-DD2506174993}" type="presOf" srcId="{654B7F6F-CD87-40A1-964E-CB255D42D243}" destId="{7FB0B13C-EC4B-493E-91F8-EC0929B97654}" srcOrd="0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568CA739-F581-41B9-BEA4-C475EF5F0124}" type="presOf" srcId="{4954C2B5-39A2-4CF1-98C2-1FBE31310944}" destId="{786F0951-5390-4DD7-B94C-39792A6377FE}" srcOrd="1" destOrd="0" presId="urn:microsoft.com/office/officeart/2005/8/layout/hierarchy3"/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14BEA941-AFD8-445C-AA7F-1AAE139046E1}" type="presOf" srcId="{0A3899B0-1E9A-4E60-A2D1-D3B1BFF203AD}" destId="{FA0D1B06-8209-4334-90ED-916C4424D7C7}" srcOrd="0" destOrd="0" presId="urn:microsoft.com/office/officeart/2005/8/layout/hierarchy3"/>
    <dgm:cxn modelId="{1E4CB16E-014A-47EB-9832-3351A01039B1}" type="presOf" srcId="{E6056671-0A73-4E33-A2A9-530FBA78B8FF}" destId="{F13A53A7-D857-4C5E-A84A-D74CD2126490}" srcOrd="1" destOrd="0" presId="urn:microsoft.com/office/officeart/2005/8/layout/hierarchy3"/>
    <dgm:cxn modelId="{2A10E957-517B-4B62-89C4-BED41362A2DF}" type="presOf" srcId="{E6056671-0A73-4E33-A2A9-530FBA78B8FF}" destId="{E8A99025-068A-41D6-88AE-2A1075049371}" srcOrd="0" destOrd="0" presId="urn:microsoft.com/office/officeart/2005/8/layout/hierarchy3"/>
    <dgm:cxn modelId="{EBEAEB78-7D10-48BE-ACA6-944BDC32C7A6}" type="presOf" srcId="{932F616B-73D2-460F-A6E5-15196461562C}" destId="{B6C61A6E-5979-4E8D-A9C9-0DF0C3798848}" srcOrd="0" destOrd="0" presId="urn:microsoft.com/office/officeart/2005/8/layout/hierarchy3"/>
    <dgm:cxn modelId="{E7D0F941-9EBD-4C90-8959-49DBE52CD69B}" type="presParOf" srcId="{FA0D1B06-8209-4334-90ED-916C4424D7C7}" destId="{55006CF0-2032-41BE-9041-1AFBB80A1266}" srcOrd="0" destOrd="0" presId="urn:microsoft.com/office/officeart/2005/8/layout/hierarchy3"/>
    <dgm:cxn modelId="{EB4DD216-3820-47CE-9858-DBC61873C3C8}" type="presParOf" srcId="{55006CF0-2032-41BE-9041-1AFBB80A1266}" destId="{3FE2BF0A-994C-42B0-8D36-2CC2B09D3419}" srcOrd="0" destOrd="0" presId="urn:microsoft.com/office/officeart/2005/8/layout/hierarchy3"/>
    <dgm:cxn modelId="{4965DC5A-83BE-4229-8FC2-5C48E749BE87}" type="presParOf" srcId="{3FE2BF0A-994C-42B0-8D36-2CC2B09D3419}" destId="{E8A99025-068A-41D6-88AE-2A1075049371}" srcOrd="0" destOrd="0" presId="urn:microsoft.com/office/officeart/2005/8/layout/hierarchy3"/>
    <dgm:cxn modelId="{6FE76310-164A-49E1-8ACD-8EBA5E1844FE}" type="presParOf" srcId="{3FE2BF0A-994C-42B0-8D36-2CC2B09D3419}" destId="{F13A53A7-D857-4C5E-A84A-D74CD2126490}" srcOrd="1" destOrd="0" presId="urn:microsoft.com/office/officeart/2005/8/layout/hierarchy3"/>
    <dgm:cxn modelId="{3CE124B8-85A4-4F79-BB59-1E7BF62C4125}" type="presParOf" srcId="{55006CF0-2032-41BE-9041-1AFBB80A1266}" destId="{5700B916-A00C-4D9B-8F18-FB75AD1B8E08}" srcOrd="1" destOrd="0" presId="urn:microsoft.com/office/officeart/2005/8/layout/hierarchy3"/>
    <dgm:cxn modelId="{11E802EE-149E-4153-AE93-A631DC902E07}" type="presParOf" srcId="{5700B916-A00C-4D9B-8F18-FB75AD1B8E08}" destId="{698F36B8-DD99-4A60-BB97-063D6C005CEC}" srcOrd="0" destOrd="0" presId="urn:microsoft.com/office/officeart/2005/8/layout/hierarchy3"/>
    <dgm:cxn modelId="{90208DEF-C5DD-4965-AF6E-B5DC748CAA70}" type="presParOf" srcId="{5700B916-A00C-4D9B-8F18-FB75AD1B8E08}" destId="{7FB0B13C-EC4B-493E-91F8-EC0929B97654}" srcOrd="1" destOrd="0" presId="urn:microsoft.com/office/officeart/2005/8/layout/hierarchy3"/>
    <dgm:cxn modelId="{043680AF-AD5C-4264-A3E1-CF7C2AA51704}" type="presParOf" srcId="{5700B916-A00C-4D9B-8F18-FB75AD1B8E08}" destId="{B6C61A6E-5979-4E8D-A9C9-0DF0C3798848}" srcOrd="2" destOrd="0" presId="urn:microsoft.com/office/officeart/2005/8/layout/hierarchy3"/>
    <dgm:cxn modelId="{65813C82-1151-46A9-9CDA-7FA9C15EC439}" type="presParOf" srcId="{5700B916-A00C-4D9B-8F18-FB75AD1B8E08}" destId="{DD6EAC46-A3DB-49BB-A5BD-AA6F245C7F43}" srcOrd="3" destOrd="0" presId="urn:microsoft.com/office/officeart/2005/8/layout/hierarchy3"/>
    <dgm:cxn modelId="{2ABE74AC-387A-4A4D-9522-60CF8C5D7723}" type="presParOf" srcId="{FA0D1B06-8209-4334-90ED-916C4424D7C7}" destId="{CA73A44B-A864-4D48-AE3B-5A5E00C1E2A6}" srcOrd="1" destOrd="0" presId="urn:microsoft.com/office/officeart/2005/8/layout/hierarchy3"/>
    <dgm:cxn modelId="{FC744503-9304-4CB1-944F-DCA7E60BC8C7}" type="presParOf" srcId="{CA73A44B-A864-4D48-AE3B-5A5E00C1E2A6}" destId="{A93284BF-52EC-4931-A2D3-59E462D0D2EA}" srcOrd="0" destOrd="0" presId="urn:microsoft.com/office/officeart/2005/8/layout/hierarchy3"/>
    <dgm:cxn modelId="{8AE266B8-7D28-439C-B3F5-8F06F6706122}" type="presParOf" srcId="{A93284BF-52EC-4931-A2D3-59E462D0D2EA}" destId="{3B4A1611-8F32-42D5-B4AD-E7FAFF64C1E9}" srcOrd="0" destOrd="0" presId="urn:microsoft.com/office/officeart/2005/8/layout/hierarchy3"/>
    <dgm:cxn modelId="{BDA37223-8DE7-48EC-B12E-BD887C0C6EDF}" type="presParOf" srcId="{A93284BF-52EC-4931-A2D3-59E462D0D2EA}" destId="{786F0951-5390-4DD7-B94C-39792A6377FE}" srcOrd="1" destOrd="0" presId="urn:microsoft.com/office/officeart/2005/8/layout/hierarchy3"/>
    <dgm:cxn modelId="{EC9328ED-9747-4CB3-A295-62BA51734F87}" type="presParOf" srcId="{CA73A44B-A864-4D48-AE3B-5A5E00C1E2A6}" destId="{EAE9F76F-F000-46C6-83F5-3194DFF2599D}" srcOrd="1" destOrd="0" presId="urn:microsoft.com/office/officeart/2005/8/layout/hierarchy3"/>
    <dgm:cxn modelId="{0D7684D7-6229-400A-B8FC-4AB189B9C1A6}" type="presParOf" srcId="{EAE9F76F-F000-46C6-83F5-3194DFF2599D}" destId="{FF3D72C6-2379-4636-84FF-20C0C66E3955}" srcOrd="0" destOrd="0" presId="urn:microsoft.com/office/officeart/2005/8/layout/hierarchy3"/>
    <dgm:cxn modelId="{38D1785F-A000-4B5B-AA7C-F94F89977ECC}" type="presParOf" srcId="{EAE9F76F-F000-46C6-83F5-3194DFF2599D}" destId="{012BD565-8A2D-438A-AEAA-4466F2C3185F}" srcOrd="1" destOrd="0" presId="urn:microsoft.com/office/officeart/2005/8/layout/hierarchy3"/>
    <dgm:cxn modelId="{CEA106C5-DB8D-46D0-86BB-32A1F0F0B83C}" type="presParOf" srcId="{EAE9F76F-F000-46C6-83F5-3194DFF2599D}" destId="{5EF82F01-D414-4C63-A8CB-1A0C40626502}" srcOrd="2" destOrd="0" presId="urn:microsoft.com/office/officeart/2005/8/layout/hierarchy3"/>
    <dgm:cxn modelId="{B81C9B77-4574-4892-80D7-276800719D0B}" type="presParOf" srcId="{EAE9F76F-F000-46C6-83F5-3194DFF2599D}" destId="{8407F667-506F-4532-93F6-2D076F5972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800" dirty="0" smtClean="0"/>
            <a:t>Проблемы, вставшие перед  СССР после войны</a:t>
          </a:r>
          <a:endParaRPr lang="ru-RU" sz="28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r>
            <a:rPr lang="ru-RU" sz="2800" dirty="0" smtClean="0"/>
            <a:t>Факторы, содействовавшие восстановлению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внутреннюю политику</a:t>
          </a:r>
          <a:endParaRPr lang="ru-RU" sz="2800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r>
            <a:rPr lang="ru-RU" sz="2800" dirty="0" smtClean="0"/>
            <a:t>характеризовать внешнюю политику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4" custScaleX="179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4" custScaleX="182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4" custScaleX="132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4" custScaleX="132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FFFE4E-9585-409B-87B6-7CDF450D32A0}" type="presOf" srcId="{4954C2B5-39A2-4CF1-98C2-1FBE31310944}" destId="{3B4A1611-8F32-42D5-B4AD-E7FAFF64C1E9}" srcOrd="0" destOrd="0" presId="urn:microsoft.com/office/officeart/2005/8/layout/hierarchy3"/>
    <dgm:cxn modelId="{D7C60957-3622-4C15-9A6D-F56F24A12DC4}" type="presOf" srcId="{0509B922-C4AF-4B94-96DC-450C710C8E52}" destId="{698F36B8-DD99-4A60-BB97-063D6C005CEC}" srcOrd="0" destOrd="0" presId="urn:microsoft.com/office/officeart/2005/8/layout/hierarchy3"/>
    <dgm:cxn modelId="{B2BDD7F1-FB50-45A8-9CD7-566E0D5A23D2}" type="presOf" srcId="{654B7F6F-CD87-40A1-964E-CB255D42D243}" destId="{7FB0B13C-EC4B-493E-91F8-EC0929B97654}" srcOrd="0" destOrd="0" presId="urn:microsoft.com/office/officeart/2005/8/layout/hierarchy3"/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2EDA23D9-CB24-48BF-8F8A-ED04325E4C23}" type="presOf" srcId="{CAEF965B-844A-463F-ACD0-AA309DF29F76}" destId="{FF3D72C6-2379-4636-84FF-20C0C66E3955}" srcOrd="0" destOrd="0" presId="urn:microsoft.com/office/officeart/2005/8/layout/hierarchy3"/>
    <dgm:cxn modelId="{162EC967-6D39-4A67-A3B5-0D376651EFC4}" type="presOf" srcId="{9E61607D-CFCB-4148-B92E-D92424A916EF}" destId="{012BD565-8A2D-438A-AEAA-4466F2C3185F}" srcOrd="0" destOrd="0" presId="urn:microsoft.com/office/officeart/2005/8/layout/hierarchy3"/>
    <dgm:cxn modelId="{CC2C117D-1C02-47AA-80F4-F3B3D52C6FF8}" type="presOf" srcId="{39D68D4F-98EA-4046-8BE7-1328DC335516}" destId="{8407F667-506F-4532-93F6-2D076F59720C}" srcOrd="0" destOrd="0" presId="urn:microsoft.com/office/officeart/2005/8/layout/hierarchy3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8DE0E3BD-AD5B-430E-9432-EFF81556A9BC}" type="presOf" srcId="{826E9A0E-6B57-4780-8D60-685B04F00955}" destId="{DD6EAC46-A3DB-49BB-A5BD-AA6F245C7F43}" srcOrd="0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2F4B5460-5FC1-40A0-BF30-F6325801DBF8}" type="presOf" srcId="{4954C2B5-39A2-4CF1-98C2-1FBE31310944}" destId="{786F0951-5390-4DD7-B94C-39792A6377FE}" srcOrd="1" destOrd="0" presId="urn:microsoft.com/office/officeart/2005/8/layout/hierarchy3"/>
    <dgm:cxn modelId="{1304DF2F-5D30-4F7D-BF4B-A96484AAEC3D}" type="presOf" srcId="{B580A73F-5A56-4FDB-8954-5579A0551B01}" destId="{5EF82F01-D414-4C63-A8CB-1A0C40626502}" srcOrd="0" destOrd="0" presId="urn:microsoft.com/office/officeart/2005/8/layout/hierarchy3"/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7FADD484-A650-4576-ABAE-7925EE8DE4AA}" type="presOf" srcId="{E6056671-0A73-4E33-A2A9-530FBA78B8FF}" destId="{F13A53A7-D857-4C5E-A84A-D74CD2126490}" srcOrd="1" destOrd="0" presId="urn:microsoft.com/office/officeart/2005/8/layout/hierarchy3"/>
    <dgm:cxn modelId="{D0BC2DAD-0DE1-4366-A1CB-30C9A9135484}" type="presOf" srcId="{932F616B-73D2-460F-A6E5-15196461562C}" destId="{B6C61A6E-5979-4E8D-A9C9-0DF0C3798848}" srcOrd="0" destOrd="0" presId="urn:microsoft.com/office/officeart/2005/8/layout/hierarchy3"/>
    <dgm:cxn modelId="{61F3D733-FDF9-42F1-9B86-A02D26D713D2}" type="presOf" srcId="{0A3899B0-1E9A-4E60-A2D1-D3B1BFF203AD}" destId="{FA0D1B06-8209-4334-90ED-916C4424D7C7}" srcOrd="0" destOrd="0" presId="urn:microsoft.com/office/officeart/2005/8/layout/hierarchy3"/>
    <dgm:cxn modelId="{12D8CA16-7452-4B07-B40F-A724903D368D}" type="presOf" srcId="{E6056671-0A73-4E33-A2A9-530FBA78B8FF}" destId="{E8A99025-068A-41D6-88AE-2A1075049371}" srcOrd="0" destOrd="0" presId="urn:microsoft.com/office/officeart/2005/8/layout/hierarchy3"/>
    <dgm:cxn modelId="{94E5216E-C979-4E17-87C7-081638E173CB}" type="presParOf" srcId="{FA0D1B06-8209-4334-90ED-916C4424D7C7}" destId="{55006CF0-2032-41BE-9041-1AFBB80A1266}" srcOrd="0" destOrd="0" presId="urn:microsoft.com/office/officeart/2005/8/layout/hierarchy3"/>
    <dgm:cxn modelId="{55E5A217-3175-406A-8095-E684B9D7ED45}" type="presParOf" srcId="{55006CF0-2032-41BE-9041-1AFBB80A1266}" destId="{3FE2BF0A-994C-42B0-8D36-2CC2B09D3419}" srcOrd="0" destOrd="0" presId="urn:microsoft.com/office/officeart/2005/8/layout/hierarchy3"/>
    <dgm:cxn modelId="{5C140676-1C88-4ACC-A40D-89C955924F13}" type="presParOf" srcId="{3FE2BF0A-994C-42B0-8D36-2CC2B09D3419}" destId="{E8A99025-068A-41D6-88AE-2A1075049371}" srcOrd="0" destOrd="0" presId="urn:microsoft.com/office/officeart/2005/8/layout/hierarchy3"/>
    <dgm:cxn modelId="{C8A8BA1D-5C1D-4766-AF34-9B4C29D6511A}" type="presParOf" srcId="{3FE2BF0A-994C-42B0-8D36-2CC2B09D3419}" destId="{F13A53A7-D857-4C5E-A84A-D74CD2126490}" srcOrd="1" destOrd="0" presId="urn:microsoft.com/office/officeart/2005/8/layout/hierarchy3"/>
    <dgm:cxn modelId="{1E99A013-31FE-4C30-AF3C-1FE19971637E}" type="presParOf" srcId="{55006CF0-2032-41BE-9041-1AFBB80A1266}" destId="{5700B916-A00C-4D9B-8F18-FB75AD1B8E08}" srcOrd="1" destOrd="0" presId="urn:microsoft.com/office/officeart/2005/8/layout/hierarchy3"/>
    <dgm:cxn modelId="{C260DABC-7E90-4B84-AAF6-AD1CDCC98137}" type="presParOf" srcId="{5700B916-A00C-4D9B-8F18-FB75AD1B8E08}" destId="{698F36B8-DD99-4A60-BB97-063D6C005CEC}" srcOrd="0" destOrd="0" presId="urn:microsoft.com/office/officeart/2005/8/layout/hierarchy3"/>
    <dgm:cxn modelId="{D03476FE-3ECB-45D3-B884-AAD2DADEC1F6}" type="presParOf" srcId="{5700B916-A00C-4D9B-8F18-FB75AD1B8E08}" destId="{7FB0B13C-EC4B-493E-91F8-EC0929B97654}" srcOrd="1" destOrd="0" presId="urn:microsoft.com/office/officeart/2005/8/layout/hierarchy3"/>
    <dgm:cxn modelId="{E86161D9-957F-404C-8A51-207B4CD4C3D8}" type="presParOf" srcId="{5700B916-A00C-4D9B-8F18-FB75AD1B8E08}" destId="{B6C61A6E-5979-4E8D-A9C9-0DF0C3798848}" srcOrd="2" destOrd="0" presId="urn:microsoft.com/office/officeart/2005/8/layout/hierarchy3"/>
    <dgm:cxn modelId="{3AA098D2-5788-4F2C-90D1-017A7AC7ECE3}" type="presParOf" srcId="{5700B916-A00C-4D9B-8F18-FB75AD1B8E08}" destId="{DD6EAC46-A3DB-49BB-A5BD-AA6F245C7F43}" srcOrd="3" destOrd="0" presId="urn:microsoft.com/office/officeart/2005/8/layout/hierarchy3"/>
    <dgm:cxn modelId="{2310ECF7-4F23-46C0-84D4-E7D7B3747F8F}" type="presParOf" srcId="{FA0D1B06-8209-4334-90ED-916C4424D7C7}" destId="{CA73A44B-A864-4D48-AE3B-5A5E00C1E2A6}" srcOrd="1" destOrd="0" presId="urn:microsoft.com/office/officeart/2005/8/layout/hierarchy3"/>
    <dgm:cxn modelId="{34012239-16C4-48D5-8733-FC88D132136A}" type="presParOf" srcId="{CA73A44B-A864-4D48-AE3B-5A5E00C1E2A6}" destId="{A93284BF-52EC-4931-A2D3-59E462D0D2EA}" srcOrd="0" destOrd="0" presId="urn:microsoft.com/office/officeart/2005/8/layout/hierarchy3"/>
    <dgm:cxn modelId="{C4A55791-80D3-40CB-8DF2-AB2BAAE44BD2}" type="presParOf" srcId="{A93284BF-52EC-4931-A2D3-59E462D0D2EA}" destId="{3B4A1611-8F32-42D5-B4AD-E7FAFF64C1E9}" srcOrd="0" destOrd="0" presId="urn:microsoft.com/office/officeart/2005/8/layout/hierarchy3"/>
    <dgm:cxn modelId="{AE0B3620-F2AF-40CD-8AB8-0D0264B50C59}" type="presParOf" srcId="{A93284BF-52EC-4931-A2D3-59E462D0D2EA}" destId="{786F0951-5390-4DD7-B94C-39792A6377FE}" srcOrd="1" destOrd="0" presId="urn:microsoft.com/office/officeart/2005/8/layout/hierarchy3"/>
    <dgm:cxn modelId="{2794AB01-E630-4D9A-A326-3EC7A758D31A}" type="presParOf" srcId="{CA73A44B-A864-4D48-AE3B-5A5E00C1E2A6}" destId="{EAE9F76F-F000-46C6-83F5-3194DFF2599D}" srcOrd="1" destOrd="0" presId="urn:microsoft.com/office/officeart/2005/8/layout/hierarchy3"/>
    <dgm:cxn modelId="{84BC225F-5FFD-40FC-A667-0739EF366BF7}" type="presParOf" srcId="{EAE9F76F-F000-46C6-83F5-3194DFF2599D}" destId="{FF3D72C6-2379-4636-84FF-20C0C66E3955}" srcOrd="0" destOrd="0" presId="urn:microsoft.com/office/officeart/2005/8/layout/hierarchy3"/>
    <dgm:cxn modelId="{701362EC-7291-4901-82F0-298026E19EAD}" type="presParOf" srcId="{EAE9F76F-F000-46C6-83F5-3194DFF2599D}" destId="{012BD565-8A2D-438A-AEAA-4466F2C3185F}" srcOrd="1" destOrd="0" presId="urn:microsoft.com/office/officeart/2005/8/layout/hierarchy3"/>
    <dgm:cxn modelId="{63363EFC-2CEF-44F8-82D7-02FA5DD1E881}" type="presParOf" srcId="{EAE9F76F-F000-46C6-83F5-3194DFF2599D}" destId="{5EF82F01-D414-4C63-A8CB-1A0C40626502}" srcOrd="2" destOrd="0" presId="urn:microsoft.com/office/officeart/2005/8/layout/hierarchy3"/>
    <dgm:cxn modelId="{9A734274-1652-4D71-A194-FC2B8B3D3B12}" type="presParOf" srcId="{EAE9F76F-F000-46C6-83F5-3194DFF2599D}" destId="{8407F667-506F-4532-93F6-2D076F5972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169227" y="3305"/>
          <a:ext cx="2506215" cy="1253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205929" y="40007"/>
        <a:ext cx="2432811" cy="1179703"/>
      </dsp:txXfrm>
    </dsp:sp>
    <dsp:sp modelId="{698F36B8-DD99-4A60-BB97-063D6C005CEC}">
      <dsp:nvSpPr>
        <dsp:cNvPr id="0" name=""/>
        <dsp:cNvSpPr/>
      </dsp:nvSpPr>
      <dsp:spPr>
        <a:xfrm>
          <a:off x="419849" y="1256413"/>
          <a:ext cx="250621" cy="93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9830"/>
              </a:lnTo>
              <a:lnTo>
                <a:pt x="250621" y="93983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670470" y="1569690"/>
          <a:ext cx="3589923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Проблемы, вставшие перед  СССР после войны</a:t>
          </a:r>
          <a:endParaRPr lang="ru-RU" sz="2800" kern="1200" dirty="0"/>
        </a:p>
      </dsp:txBody>
      <dsp:txXfrm>
        <a:off x="707172" y="1606392"/>
        <a:ext cx="3516519" cy="1179703"/>
      </dsp:txXfrm>
    </dsp:sp>
    <dsp:sp modelId="{B6C61A6E-5979-4E8D-A9C9-0DF0C3798848}">
      <dsp:nvSpPr>
        <dsp:cNvPr id="0" name=""/>
        <dsp:cNvSpPr/>
      </dsp:nvSpPr>
      <dsp:spPr>
        <a:xfrm>
          <a:off x="419849" y="1256413"/>
          <a:ext cx="250621" cy="2506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215"/>
              </a:lnTo>
              <a:lnTo>
                <a:pt x="250621" y="250621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670470" y="3136074"/>
          <a:ext cx="3650012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Факторы, содействовавшие восстановлению</a:t>
          </a:r>
          <a:endParaRPr lang="ru-RU" sz="2800" kern="1200" dirty="0"/>
        </a:p>
      </dsp:txBody>
      <dsp:txXfrm>
        <a:off x="707172" y="3172776"/>
        <a:ext cx="3576608" cy="1179703"/>
      </dsp:txXfrm>
    </dsp:sp>
    <dsp:sp modelId="{3B4A1611-8F32-42D5-B4AD-E7FAFF64C1E9}">
      <dsp:nvSpPr>
        <dsp:cNvPr id="0" name=""/>
        <dsp:cNvSpPr/>
      </dsp:nvSpPr>
      <dsp:spPr>
        <a:xfrm>
          <a:off x="4445794" y="3305"/>
          <a:ext cx="2506215" cy="1253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4482496" y="40007"/>
        <a:ext cx="2432811" cy="1179703"/>
      </dsp:txXfrm>
    </dsp:sp>
    <dsp:sp modelId="{FF3D72C6-2379-4636-84FF-20C0C66E3955}">
      <dsp:nvSpPr>
        <dsp:cNvPr id="0" name=""/>
        <dsp:cNvSpPr/>
      </dsp:nvSpPr>
      <dsp:spPr>
        <a:xfrm>
          <a:off x="4696415" y="1256413"/>
          <a:ext cx="250621" cy="93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9830"/>
              </a:lnTo>
              <a:lnTo>
                <a:pt x="250621" y="93983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4947037" y="1569690"/>
          <a:ext cx="2646804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внутреннюю политику</a:t>
          </a:r>
          <a:endParaRPr lang="ru-RU" sz="2800" kern="1200" dirty="0"/>
        </a:p>
      </dsp:txBody>
      <dsp:txXfrm>
        <a:off x="4983739" y="1606392"/>
        <a:ext cx="2573400" cy="1179703"/>
      </dsp:txXfrm>
    </dsp:sp>
    <dsp:sp modelId="{5EF82F01-D414-4C63-A8CB-1A0C40626502}">
      <dsp:nvSpPr>
        <dsp:cNvPr id="0" name=""/>
        <dsp:cNvSpPr/>
      </dsp:nvSpPr>
      <dsp:spPr>
        <a:xfrm>
          <a:off x="4696415" y="1256413"/>
          <a:ext cx="250621" cy="2506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215"/>
              </a:lnTo>
              <a:lnTo>
                <a:pt x="250621" y="250621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4947037" y="3136074"/>
          <a:ext cx="2660598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внешнюю политику</a:t>
          </a:r>
          <a:endParaRPr lang="ru-RU" sz="2800" kern="1200" dirty="0"/>
        </a:p>
      </dsp:txBody>
      <dsp:txXfrm>
        <a:off x="4983739" y="3172776"/>
        <a:ext cx="2587194" cy="11797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169227" y="3305"/>
          <a:ext cx="2506215" cy="1253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205929" y="40007"/>
        <a:ext cx="2432811" cy="1179703"/>
      </dsp:txXfrm>
    </dsp:sp>
    <dsp:sp modelId="{698F36B8-DD99-4A60-BB97-063D6C005CEC}">
      <dsp:nvSpPr>
        <dsp:cNvPr id="0" name=""/>
        <dsp:cNvSpPr/>
      </dsp:nvSpPr>
      <dsp:spPr>
        <a:xfrm>
          <a:off x="419849" y="1256413"/>
          <a:ext cx="250621" cy="93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9830"/>
              </a:lnTo>
              <a:lnTo>
                <a:pt x="250621" y="93983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670470" y="1569690"/>
          <a:ext cx="3589923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Проблемы, вставшие перед  СССР после войны</a:t>
          </a:r>
          <a:endParaRPr lang="ru-RU" sz="2800" kern="1200" dirty="0"/>
        </a:p>
      </dsp:txBody>
      <dsp:txXfrm>
        <a:off x="707172" y="1606392"/>
        <a:ext cx="3516519" cy="1179703"/>
      </dsp:txXfrm>
    </dsp:sp>
    <dsp:sp modelId="{B6C61A6E-5979-4E8D-A9C9-0DF0C3798848}">
      <dsp:nvSpPr>
        <dsp:cNvPr id="0" name=""/>
        <dsp:cNvSpPr/>
      </dsp:nvSpPr>
      <dsp:spPr>
        <a:xfrm>
          <a:off x="419849" y="1256413"/>
          <a:ext cx="250621" cy="2506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215"/>
              </a:lnTo>
              <a:lnTo>
                <a:pt x="250621" y="250621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670470" y="3136074"/>
          <a:ext cx="3650012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Факторы, содействовавшие восстановлению</a:t>
          </a:r>
          <a:endParaRPr lang="ru-RU" sz="2800" kern="1200" dirty="0"/>
        </a:p>
      </dsp:txBody>
      <dsp:txXfrm>
        <a:off x="707172" y="3172776"/>
        <a:ext cx="3576608" cy="1179703"/>
      </dsp:txXfrm>
    </dsp:sp>
    <dsp:sp modelId="{3B4A1611-8F32-42D5-B4AD-E7FAFF64C1E9}">
      <dsp:nvSpPr>
        <dsp:cNvPr id="0" name=""/>
        <dsp:cNvSpPr/>
      </dsp:nvSpPr>
      <dsp:spPr>
        <a:xfrm>
          <a:off x="4445794" y="3305"/>
          <a:ext cx="2506215" cy="1253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4482496" y="40007"/>
        <a:ext cx="2432811" cy="1179703"/>
      </dsp:txXfrm>
    </dsp:sp>
    <dsp:sp modelId="{FF3D72C6-2379-4636-84FF-20C0C66E3955}">
      <dsp:nvSpPr>
        <dsp:cNvPr id="0" name=""/>
        <dsp:cNvSpPr/>
      </dsp:nvSpPr>
      <dsp:spPr>
        <a:xfrm>
          <a:off x="4696415" y="1256413"/>
          <a:ext cx="250621" cy="93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9830"/>
              </a:lnTo>
              <a:lnTo>
                <a:pt x="250621" y="93983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4947037" y="1569690"/>
          <a:ext cx="2646804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внутреннюю политику</a:t>
          </a:r>
          <a:endParaRPr lang="ru-RU" sz="2800" kern="1200" dirty="0"/>
        </a:p>
      </dsp:txBody>
      <dsp:txXfrm>
        <a:off x="4983739" y="1606392"/>
        <a:ext cx="2573400" cy="1179703"/>
      </dsp:txXfrm>
    </dsp:sp>
    <dsp:sp modelId="{5EF82F01-D414-4C63-A8CB-1A0C40626502}">
      <dsp:nvSpPr>
        <dsp:cNvPr id="0" name=""/>
        <dsp:cNvSpPr/>
      </dsp:nvSpPr>
      <dsp:spPr>
        <a:xfrm>
          <a:off x="4696415" y="1256413"/>
          <a:ext cx="250621" cy="2506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215"/>
              </a:lnTo>
              <a:lnTo>
                <a:pt x="250621" y="250621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4947037" y="3136074"/>
          <a:ext cx="2660598" cy="1253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внешнюю политику</a:t>
          </a:r>
          <a:endParaRPr lang="ru-RU" sz="2800" kern="1200" dirty="0"/>
        </a:p>
      </dsp:txBody>
      <dsp:txXfrm>
        <a:off x="4983739" y="3172776"/>
        <a:ext cx="2587194" cy="1179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41D2DE-0ADF-4C52-8402-492F287F53C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581128"/>
            <a:ext cx="7352134" cy="88282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СССР в 1945-1953 гг.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3932237" cy="346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1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5260565"/>
              </p:ext>
            </p:extLst>
          </p:nvPr>
        </p:nvGraphicFramePr>
        <p:xfrm>
          <a:off x="971600" y="76470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5509964"/>
            <a:ext cx="6781800" cy="5760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>
                <a:solidFill>
                  <a:srgbClr val="C00000"/>
                </a:solidFill>
                <a:latin typeface="+mn-lt"/>
                <a:cs typeface="Arial" charset="0"/>
              </a:rPr>
              <a:t>«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charset="0"/>
              </a:rPr>
              <a:t>космополитизм» -  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6233311"/>
            <a:ext cx="8820472" cy="5760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>
                <a:solidFill>
                  <a:srgbClr val="C00000"/>
                </a:solidFill>
                <a:latin typeface="+mn-lt"/>
                <a:cs typeface="Arial" charset="0"/>
              </a:rPr>
              <a:t>м</a:t>
            </a:r>
            <a:r>
              <a:rPr lang="ru-RU" sz="3600" dirty="0" smtClean="0">
                <a:solidFill>
                  <a:srgbClr val="C00000"/>
                </a:solidFill>
                <a:latin typeface="+mn-lt"/>
                <a:cs typeface="Arial" charset="0"/>
              </a:rPr>
              <a:t>ировоззрение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charset="0"/>
              </a:rPr>
              <a:t>«мирового гражданства»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charset="0"/>
              </a:rPr>
              <a:t>  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373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103788"/>
              </p:ext>
            </p:extLst>
          </p:nvPr>
        </p:nvGraphicFramePr>
        <p:xfrm>
          <a:off x="971600" y="76470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68016" y="5517232"/>
            <a:ext cx="6781800" cy="5760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>
                <a:solidFill>
                  <a:srgbClr val="C00000"/>
                </a:solidFill>
                <a:latin typeface="+mn-lt"/>
                <a:cs typeface="Arial" charset="0"/>
              </a:rPr>
              <a:t>«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charset="0"/>
              </a:rPr>
              <a:t>космополитизм» - ? 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217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84" y="-21446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Восстановление народного хозяйства (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потери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1988" y="117033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27 млн.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погибших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330" y="2073582"/>
            <a:ext cx="89125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/>
              <a:t>разрушено </a:t>
            </a:r>
            <a:r>
              <a:rPr lang="ru-RU" sz="2600" b="1" dirty="0" smtClean="0"/>
              <a:t>1710</a:t>
            </a:r>
            <a:r>
              <a:rPr lang="ru-RU" sz="2600" dirty="0" smtClean="0"/>
              <a:t> </a:t>
            </a:r>
            <a:r>
              <a:rPr lang="ru-RU" sz="2600" dirty="0"/>
              <a:t>городов </a:t>
            </a:r>
            <a:r>
              <a:rPr lang="ru-RU" sz="2600" dirty="0" smtClean="0"/>
              <a:t>и уничтожено </a:t>
            </a:r>
            <a:r>
              <a:rPr lang="ru-RU" sz="2600" b="1" dirty="0" smtClean="0"/>
              <a:t>70</a:t>
            </a:r>
            <a:r>
              <a:rPr lang="ru-RU" sz="2600" dirty="0" smtClean="0"/>
              <a:t> тыс. деревень</a:t>
            </a:r>
            <a:endParaRPr lang="ru-RU" sz="2600" i="1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9895" y="2684534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выведены из строя до 70% предприятий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195895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 засуха 1946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(дистрофия, людоедство)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330" y="4983153"/>
            <a:ext cx="87600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+ прекращение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поставок союзниками сырья и техники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5112" y="3390418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сокращение продукции с/х на 40%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1168" y="5562596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+ сильная </a:t>
            </a:r>
            <a:r>
              <a:rPr lang="ru-RU" sz="2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милитаризация(?)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экономики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9" t="3624" r="7159" b="3874"/>
          <a:stretch/>
        </p:blipFill>
        <p:spPr bwMode="auto">
          <a:xfrm>
            <a:off x="7628655" y="3180094"/>
            <a:ext cx="1119810" cy="189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0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Восстановление народного хозяйства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четвертая пятилетка 1946-1950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6340" y="132913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перераспределение ресурсов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промышленность за счет аграрного сектора - ?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294129"/>
            <a:ext cx="58658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i="1" dirty="0" err="1" smtClean="0">
                <a:solidFill>
                  <a:srgbClr val="C00000"/>
                </a:solidFill>
                <a:cs typeface="Arial" pitchFamily="34" charset="0"/>
              </a:rPr>
              <a:t>трудовой</a:t>
            </a:r>
            <a:r>
              <a:rPr lang="uk-UA" sz="2800" b="1" i="1" dirty="0" smtClean="0">
                <a:solidFill>
                  <a:srgbClr val="C00000"/>
                </a:solidFill>
                <a:cs typeface="Arial" pitchFamily="34" charset="0"/>
              </a:rPr>
              <a:t>  </a:t>
            </a:r>
            <a:r>
              <a:rPr lang="uk-UA" sz="2800" b="1" i="1" dirty="0" err="1" smtClean="0">
                <a:solidFill>
                  <a:srgbClr val="C00000"/>
                </a:solidFill>
                <a:cs typeface="Arial" pitchFamily="34" charset="0"/>
              </a:rPr>
              <a:t>энтузиазм</a:t>
            </a:r>
            <a:r>
              <a:rPr lang="uk-UA" sz="2800" b="1" i="1" dirty="0" smtClean="0">
                <a:solidFill>
                  <a:srgbClr val="C00000"/>
                </a:solidFill>
                <a:cs typeface="Arial" pitchFamily="34" charset="0"/>
              </a:rPr>
              <a:t>(?)</a:t>
            </a:r>
            <a:r>
              <a:rPr lang="uk-UA" sz="2800" b="1" dirty="0" smtClean="0">
                <a:cs typeface="Arial" pitchFamily="34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cs typeface="Arial" pitchFamily="34" charset="0"/>
              </a:rPr>
              <a:t> </a:t>
            </a:r>
            <a:r>
              <a:rPr lang="uk-UA" sz="2800" dirty="0" err="1" smtClean="0">
                <a:cs typeface="Arial" pitchFamily="34" charset="0"/>
              </a:rPr>
              <a:t>движение</a:t>
            </a:r>
            <a:r>
              <a:rPr lang="uk-UA" sz="2800" dirty="0" smtClean="0">
                <a:cs typeface="Arial" pitchFamily="34" charset="0"/>
              </a:rPr>
              <a:t>  </a:t>
            </a:r>
            <a:r>
              <a:rPr lang="uk-UA" sz="2800" dirty="0" err="1" smtClean="0">
                <a:cs typeface="Arial" pitchFamily="34" charset="0"/>
              </a:rPr>
              <a:t>передовиков</a:t>
            </a:r>
            <a:endParaRPr lang="ru-RU" sz="2800" dirty="0"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9734" y="475831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г</a:t>
            </a:r>
            <a:r>
              <a:rPr lang="ru-RU" sz="2800" b="1" dirty="0" smtClean="0"/>
              <a:t>ерманские  </a:t>
            </a:r>
            <a:r>
              <a:rPr lang="ru-RU" sz="2800" b="1" i="1" dirty="0" smtClean="0">
                <a:solidFill>
                  <a:schemeClr val="accent1"/>
                </a:solidFill>
              </a:rPr>
              <a:t>репарации(?)</a:t>
            </a:r>
            <a:r>
              <a:rPr lang="ru-RU" sz="2800" b="1" dirty="0" smtClean="0"/>
              <a:t> </a:t>
            </a:r>
            <a:r>
              <a:rPr lang="ru-RU" sz="2800" dirty="0"/>
              <a:t>(</a:t>
            </a:r>
            <a:r>
              <a:rPr lang="ru-RU" sz="2800" dirty="0" smtClean="0"/>
              <a:t>4,3 </a:t>
            </a:r>
            <a:r>
              <a:rPr lang="ru-RU" sz="2800" dirty="0"/>
              <a:t>млрд. </a:t>
            </a:r>
            <a:r>
              <a:rPr lang="ru-RU" sz="2800" dirty="0" smtClean="0"/>
              <a:t>дол.)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6588" y="5733256"/>
            <a:ext cx="86081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srgbClr val="C00000"/>
                </a:solidFill>
                <a:cs typeface="Arial" pitchFamily="34" charset="0"/>
              </a:rPr>
              <a:t>восстановлены и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построены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6200 </a:t>
            </a:r>
            <a:r>
              <a:rPr lang="ru-RU" sz="2600" dirty="0">
                <a:solidFill>
                  <a:srgbClr val="C00000"/>
                </a:solidFill>
                <a:cs typeface="Arial" pitchFamily="34" charset="0"/>
              </a:rPr>
              <a:t>крупных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предприятий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, </a:t>
            </a:r>
            <a:r>
              <a:rPr lang="ru-RU" sz="2600" dirty="0" err="1" smtClean="0">
                <a:solidFill>
                  <a:srgbClr val="C00000"/>
                </a:solidFill>
                <a:cs typeface="Arial" pitchFamily="34" charset="0"/>
              </a:rPr>
              <a:t>промышл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.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производство превысило 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довоенное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на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73 %</a:t>
            </a:r>
            <a:endParaRPr lang="ru-RU" sz="2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5112" y="3763084"/>
            <a:ext cx="8692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широкое использование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труда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заключенных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(2,5-4,5 млн.)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военнопленных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(3,5 млн. немцев и 1 млн. японцев и их союзников)</a:t>
            </a:r>
          </a:p>
        </p:txBody>
      </p:sp>
      <p:pic>
        <p:nvPicPr>
          <p:cNvPr id="10" name="Picture 6" descr="poster-194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7557" y="2280049"/>
            <a:ext cx="1739776" cy="149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D:\Виртуальная школа КиМ\иллюстрации\{D096EB3F-027C-4B7C-A3B3-6E716BBF73C6}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2303061"/>
            <a:ext cx="1117624" cy="1514796"/>
          </a:xfrm>
        </p:spPr>
      </p:pic>
      <p:sp>
        <p:nvSpPr>
          <p:cNvPr id="3" name="Стрелка вниз 2"/>
          <p:cNvSpPr/>
          <p:nvPr/>
        </p:nvSpPr>
        <p:spPr>
          <a:xfrm>
            <a:off x="4264542" y="5281532"/>
            <a:ext cx="287660" cy="4517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45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Политическое развитие страны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внутренняя политика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46002" y="16047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cs typeface="Arial" charset="0"/>
              </a:rPr>
              <a:t>уменьшение </a:t>
            </a:r>
            <a:r>
              <a:rPr lang="ru-RU" sz="2800" b="1" dirty="0" smtClean="0"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масштабов </a:t>
            </a:r>
            <a:r>
              <a:rPr lang="ru-RU" sz="2800" b="1" dirty="0" smtClean="0">
                <a:cs typeface="Arial" charset="0"/>
              </a:rPr>
              <a:t> </a:t>
            </a:r>
            <a:r>
              <a:rPr lang="ru-RU" sz="2800" b="1" i="1" dirty="0" smtClean="0">
                <a:solidFill>
                  <a:schemeClr val="accent1"/>
                </a:solidFill>
                <a:cs typeface="Arial" charset="0"/>
              </a:rPr>
              <a:t>репрессий(?)</a:t>
            </a:r>
            <a:endParaRPr lang="ru-RU" sz="2800" b="1" i="1" dirty="0">
              <a:solidFill>
                <a:schemeClr val="accent1"/>
              </a:solidFill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753" y="2303294"/>
            <a:ext cx="80832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cs typeface="Arial" charset="0"/>
              </a:rPr>
              <a:t>частичное </a:t>
            </a:r>
            <a:r>
              <a:rPr lang="ru-RU" sz="2800" b="1" dirty="0">
                <a:cs typeface="Arial" charset="0"/>
              </a:rPr>
              <a:t>возрождение религиозной </a:t>
            </a:r>
            <a:r>
              <a:rPr lang="ru-RU" sz="2800" dirty="0">
                <a:cs typeface="Arial" charset="0"/>
              </a:rPr>
              <a:t>жизни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192" y="378904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Arial" charset="0"/>
              </a:rPr>
              <a:t>регулярные </a:t>
            </a:r>
            <a:r>
              <a:rPr lang="ru-RU" sz="2800" b="1" dirty="0">
                <a:cs typeface="Arial" charset="0"/>
              </a:rPr>
              <a:t>выборы </a:t>
            </a:r>
            <a:r>
              <a:rPr lang="ru-RU" sz="2800" dirty="0">
                <a:cs typeface="Arial" charset="0"/>
              </a:rPr>
              <a:t>в Верховные Советы</a:t>
            </a:r>
            <a:r>
              <a:rPr lang="ru-RU" sz="2800" dirty="0" smtClean="0">
                <a:cs typeface="Arial" charset="0"/>
              </a:rPr>
              <a:t>,</a:t>
            </a:r>
          </a:p>
          <a:p>
            <a:pPr algn="ctr"/>
            <a:r>
              <a:rPr lang="ru-RU" sz="2800" dirty="0" smtClean="0">
                <a:cs typeface="Arial" charset="0"/>
              </a:rPr>
              <a:t> </a:t>
            </a:r>
            <a:r>
              <a:rPr lang="ru-RU" sz="2800" dirty="0">
                <a:cs typeface="Arial" charset="0"/>
              </a:rPr>
              <a:t>но реальная </a:t>
            </a:r>
            <a:r>
              <a:rPr lang="ru-RU" sz="2800" b="1" dirty="0">
                <a:cs typeface="Arial" charset="0"/>
              </a:rPr>
              <a:t>власть </a:t>
            </a:r>
            <a:r>
              <a:rPr lang="ru-RU" sz="2800" dirty="0">
                <a:cs typeface="Arial" charset="0"/>
              </a:rPr>
              <a:t>принадлежала </a:t>
            </a:r>
            <a:r>
              <a:rPr lang="ru-RU" sz="2800" b="1" dirty="0">
                <a:cs typeface="Arial" charset="0"/>
              </a:rPr>
              <a:t>партии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062" y="4847407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cs typeface="Arial" pitchFamily="34" charset="0"/>
              </a:rPr>
              <a:t>1946 -  СНК(?) переименован в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Совет Министров</a:t>
            </a:r>
            <a:endParaRPr lang="ru-RU" sz="2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3062" y="3077859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Arial" charset="0"/>
              </a:rPr>
              <a:t>1947 г. -  </a:t>
            </a:r>
            <a:r>
              <a:rPr lang="ru-RU" sz="2800" b="1" dirty="0" smtClean="0">
                <a:cs typeface="Arial" charset="0"/>
              </a:rPr>
              <a:t>отмена смертной </a:t>
            </a:r>
            <a:r>
              <a:rPr lang="ru-RU" sz="2800" dirty="0" smtClean="0">
                <a:cs typeface="Arial" charset="0"/>
              </a:rPr>
              <a:t>казни</a:t>
            </a:r>
            <a:endParaRPr lang="ru-RU" sz="2800" dirty="0" smtClean="0"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1478" y="5445224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cs typeface="Arial" pitchFamily="34" charset="0"/>
              </a:rPr>
              <a:t>1952 -  ВКП(б)(?)- в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КПСС</a:t>
            </a:r>
            <a:endParaRPr lang="ru-RU" sz="2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7503" y="6221607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cs typeface="Arial" pitchFamily="34" charset="0"/>
              </a:rPr>
              <a:t>упразднен пост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Генерального секретаря ЦК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КПСС</a:t>
            </a:r>
            <a:endParaRPr lang="ru-RU" sz="26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51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Политическое развитие страны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политические репрессии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00808"/>
            <a:ext cx="889248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«Ленинградское дело»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политические процессы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1949-1950 гг.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партийных и государственных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руководителей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Ленинграда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области. Арестовано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более 2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тыс.человек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 Обвинение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измене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Родине…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0130" y="3701860"/>
            <a:ext cx="52631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2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 врачей»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уголовное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дело против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высокопоставленных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советских врачей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обвиняемых в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заговоре 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убийстве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ряда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советских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лидеров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(вследствие неправильного лечения Жданова и др.)…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1279" y="404664"/>
            <a:ext cx="15001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368" y="3789040"/>
            <a:ext cx="3137713" cy="2349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69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Политическое развитие страны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политические репрессии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764" y="306433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451" y="1955540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Arial" charset="0"/>
              </a:rPr>
              <a:t>+ </a:t>
            </a:r>
            <a:r>
              <a:rPr lang="ru-RU" sz="2800" dirty="0" smtClean="0">
                <a:solidFill>
                  <a:srgbClr val="C00000"/>
                </a:solidFill>
                <a:cs typeface="Arial" charset="0"/>
              </a:rPr>
              <a:t>«</a:t>
            </a:r>
            <a:r>
              <a:rPr lang="ru-RU" sz="2800" b="1" i="1" dirty="0" smtClean="0">
                <a:solidFill>
                  <a:srgbClr val="C00000"/>
                </a:solidFill>
                <a:cs typeface="Arial" charset="0"/>
              </a:rPr>
              <a:t>космополиты» </a:t>
            </a:r>
            <a:r>
              <a:rPr lang="ru-RU" sz="2800" b="1" i="1" dirty="0" smtClean="0">
                <a:cs typeface="Arial" charset="0"/>
              </a:rPr>
              <a:t>– </a:t>
            </a:r>
            <a:r>
              <a:rPr lang="ru-RU" sz="2800" i="1" dirty="0" smtClean="0">
                <a:cs typeface="Arial" charset="0"/>
              </a:rPr>
              <a:t>обвиненные в не патриотизме, евреи</a:t>
            </a:r>
            <a:endParaRPr lang="ru-RU" sz="2800" i="1" dirty="0" smtClean="0"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1279" y="404664"/>
            <a:ext cx="15001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78609" y="2569173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Arial" charset="0"/>
              </a:rPr>
              <a:t>+ бывшие военнопленные</a:t>
            </a:r>
            <a:endParaRPr lang="ru-RU" sz="2800" i="1" dirty="0" smtClean="0"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609" y="3325940"/>
            <a:ext cx="9048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Arial" charset="0"/>
              </a:rPr>
              <a:t>+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«чужие элементы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»(?)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прибалтийских республик, Западной Украины и Белоруссии</a:t>
            </a:r>
            <a:endParaRPr lang="ru-RU" sz="2800" i="1" dirty="0" smtClean="0"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5694" y="5181622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cs typeface="Arial" charset="0"/>
              </a:rPr>
              <a:t>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плохо работал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5694" y="6093296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cs typeface="Arial" charset="0"/>
              </a:rPr>
              <a:t>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популярные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военноначальники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(Жуков, Новиков…)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0674" y="4509120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cs typeface="Arial" charset="0"/>
              </a:rPr>
              <a:t>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религиозные деятели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0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5756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Внешняя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политика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764" y="306433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008" y="1771668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ru-RU" sz="2800" dirty="0" smtClean="0"/>
              <a:t>создание:</a:t>
            </a:r>
            <a:endParaRPr lang="ru-RU" sz="2800" dirty="0"/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ru-RU" sz="2800" dirty="0" smtClean="0"/>
              <a:t>атомной бомбы </a:t>
            </a:r>
            <a:r>
              <a:rPr lang="ru-RU" sz="2800" dirty="0"/>
              <a:t>в 1949 </a:t>
            </a:r>
            <a:r>
              <a:rPr lang="ru-RU" sz="2800" dirty="0" smtClean="0"/>
              <a:t>г.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ru-RU" sz="2800" dirty="0" smtClean="0"/>
              <a:t>водородной бомбы </a:t>
            </a:r>
            <a:r>
              <a:rPr lang="ru-RU" sz="2800" dirty="0"/>
              <a:t>в 1953 </a:t>
            </a:r>
            <a:r>
              <a:rPr lang="ru-RU" sz="2800" dirty="0" smtClean="0"/>
              <a:t>г. </a:t>
            </a:r>
            <a:endParaRPr lang="ru-RU" sz="2800" dirty="0"/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ru-RU" sz="2800" dirty="0"/>
              <a:t>б</a:t>
            </a:r>
            <a:r>
              <a:rPr lang="ru-RU" sz="2800" dirty="0" smtClean="0"/>
              <a:t>аллистической ракеты </a:t>
            </a:r>
            <a:r>
              <a:rPr lang="ru-RU" sz="2800" dirty="0"/>
              <a:t>в 1957 </a:t>
            </a:r>
            <a:r>
              <a:rPr lang="ru-RU" sz="2800" dirty="0" smtClean="0"/>
              <a:t>г.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4904127"/>
            <a:ext cx="844268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2800" b="1" i="1" dirty="0">
                <a:solidFill>
                  <a:srgbClr val="C00000"/>
                </a:solidFill>
                <a:latin typeface="Comic Sans MS" pitchFamily="66" charset="0"/>
              </a:rPr>
              <a:t>Холодная война»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</a:rPr>
              <a:t>- </a:t>
            </a:r>
            <a:r>
              <a:rPr lang="ru-RU" sz="2800" dirty="0">
                <a:solidFill>
                  <a:srgbClr val="000000"/>
                </a:solidFill>
              </a:rPr>
              <a:t>глобальное </a:t>
            </a:r>
            <a:r>
              <a:rPr lang="ru-RU" sz="2800" dirty="0" smtClean="0">
                <a:solidFill>
                  <a:srgbClr val="000000"/>
                </a:solidFill>
              </a:rPr>
              <a:t>противостояние</a:t>
            </a:r>
            <a:r>
              <a:rPr lang="ru-RU" sz="2800" dirty="0">
                <a:solidFill>
                  <a:srgbClr val="000000"/>
                </a:solidFill>
              </a:rPr>
              <a:t>, </a:t>
            </a:r>
            <a:r>
              <a:rPr lang="ru-RU" sz="2800" dirty="0" smtClean="0">
                <a:solidFill>
                  <a:srgbClr val="000000"/>
                </a:solidFill>
              </a:rPr>
              <a:t>взаимное ядерное запугивание, противостояние СССР и США и их военно-политических блоков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16858" y="1088230"/>
            <a:ext cx="8078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cs typeface="Arial" charset="0"/>
              </a:rPr>
              <a:t>создание</a:t>
            </a:r>
            <a:r>
              <a:rPr lang="ru-RU" sz="2800" b="1" dirty="0" smtClean="0">
                <a:cs typeface="Arial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cs typeface="Arial" charset="0"/>
              </a:rPr>
              <a:t>«социалистического лагеря»</a:t>
            </a:r>
            <a:r>
              <a:rPr lang="ru-RU" sz="2800" b="1" i="1" dirty="0" smtClean="0">
                <a:cs typeface="Arial" charset="0"/>
              </a:rPr>
              <a:t> </a:t>
            </a:r>
            <a:r>
              <a:rPr lang="ru-RU" sz="2800" dirty="0" smtClean="0">
                <a:solidFill>
                  <a:schemeClr val="accent1"/>
                </a:solidFill>
                <a:cs typeface="Arial" charset="0"/>
              </a:rPr>
              <a:t>(?)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533659"/>
            <a:ext cx="1980220" cy="1170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19541"/>
            <a:ext cx="1597007" cy="217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44208" y="3980797"/>
            <a:ext cx="2102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И.В.</a:t>
            </a:r>
            <a:r>
              <a:rPr lang="ru-RU" b="1" dirty="0" err="1" smtClean="0"/>
              <a:t>Курчатов</a:t>
            </a:r>
            <a:r>
              <a:rPr lang="ru-RU" b="1" dirty="0" smtClean="0"/>
              <a:t> </a:t>
            </a:r>
            <a:r>
              <a:rPr lang="ru-RU" dirty="0" smtClean="0"/>
              <a:t>– «отец» советской атомной бомбы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41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199" y="1700808"/>
            <a:ext cx="8928992" cy="38862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000" dirty="0" smtClean="0"/>
              <a:t>29 </a:t>
            </a:r>
            <a:r>
              <a:rPr lang="ru-RU" sz="2000" dirty="0"/>
              <a:t>октября 1949 года </a:t>
            </a:r>
            <a:r>
              <a:rPr lang="ru-RU" sz="2000" b="1" dirty="0"/>
              <a:t>Сталин подписал постановление СМ СССР </a:t>
            </a:r>
            <a:r>
              <a:rPr lang="ru-RU" sz="2000" dirty="0"/>
              <a:t>№ </a:t>
            </a:r>
            <a:r>
              <a:rPr lang="ru-RU" sz="2000" dirty="0" smtClean="0"/>
              <a:t>5070-1944сс/оп: Учитывая </a:t>
            </a:r>
            <a:r>
              <a:rPr lang="ru-RU" sz="2000" dirty="0"/>
              <a:t>исключительные заслуги перед Советской Родиной в деле решения проблемы использования атомной </a:t>
            </a:r>
            <a:r>
              <a:rPr lang="ru-RU" sz="2000" dirty="0" smtClean="0"/>
              <a:t>энергии…, </a:t>
            </a:r>
            <a:r>
              <a:rPr lang="ru-RU" sz="2000" dirty="0"/>
              <a:t>Совет Министров Союза </a:t>
            </a:r>
            <a:r>
              <a:rPr lang="ru-RU" sz="2000" dirty="0" smtClean="0"/>
              <a:t>ССР  </a:t>
            </a:r>
            <a:r>
              <a:rPr lang="ru-RU" sz="2000" dirty="0"/>
              <a:t>ПОСТАНОВЛЯЕТ: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	 </a:t>
            </a:r>
            <a:r>
              <a:rPr lang="ru-RU" sz="2000" b="1" dirty="0"/>
              <a:t>КУРЧАТОВА Игоря Васильевича</a:t>
            </a:r>
            <a:r>
              <a:rPr lang="ru-RU" sz="2000" dirty="0"/>
              <a:t>, академика, научного руководителя работ по созданию атомных реакторов и атомной бомбы:</a:t>
            </a:r>
          </a:p>
          <a:p>
            <a:pPr marL="0">
              <a:spcBef>
                <a:spcPts val="0"/>
              </a:spcBef>
            </a:pPr>
            <a:r>
              <a:rPr lang="ru-RU" sz="2000" b="1" dirty="0"/>
              <a:t>представить</a:t>
            </a:r>
            <a:r>
              <a:rPr lang="ru-RU" sz="2000" dirty="0"/>
              <a:t> к присвоению звания Героя Социалистического Труда;</a:t>
            </a:r>
          </a:p>
          <a:p>
            <a:pPr marL="0">
              <a:spcBef>
                <a:spcPts val="0"/>
              </a:spcBef>
            </a:pPr>
            <a:r>
              <a:rPr lang="ru-RU" sz="2000" b="1" dirty="0"/>
              <a:t>премировать</a:t>
            </a:r>
            <a:r>
              <a:rPr lang="ru-RU" sz="2000" dirty="0"/>
              <a:t> суммой 500 000 рублей (помимо выданной ранее части (50 %) премии в сумме 500 000 рублей и автомашины ЗИС-110).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Присвоить</a:t>
            </a:r>
            <a:r>
              <a:rPr lang="ru-RU" sz="2000" dirty="0" smtClean="0"/>
              <a:t> </a:t>
            </a:r>
            <a:r>
              <a:rPr lang="ru-RU" sz="2000" dirty="0"/>
              <a:t>акад. Курчатову И. В. звание лауреата Сталинской премии первой степени.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Построит</a:t>
            </a:r>
            <a:r>
              <a:rPr lang="ru-RU" sz="2000" dirty="0" smtClean="0"/>
              <a:t>ь </a:t>
            </a:r>
            <a:r>
              <a:rPr lang="ru-RU" sz="2000" dirty="0"/>
              <a:t>за счёт государства и передать в собственность акад. Курчатова И. В. дом-особняк и дачу, с обстановкой.</a:t>
            </a:r>
          </a:p>
          <a:p>
            <a:pPr marL="0">
              <a:spcBef>
                <a:spcPts val="0"/>
              </a:spcBef>
            </a:pPr>
            <a:r>
              <a:rPr lang="ru-RU" sz="2000" b="1" dirty="0"/>
              <a:t>Установить</a:t>
            </a:r>
            <a:r>
              <a:rPr lang="ru-RU" sz="2000" dirty="0"/>
              <a:t> акад. Курчатову И. В. двойной оклад жалования на всё время его работы в области использования атомной энергии.</a:t>
            </a:r>
          </a:p>
          <a:p>
            <a:pPr marL="0">
              <a:spcBef>
                <a:spcPts val="0"/>
              </a:spcBef>
            </a:pPr>
            <a:r>
              <a:rPr lang="ru-RU" sz="2000" b="1" dirty="0"/>
              <a:t>Предоставить</a:t>
            </a:r>
            <a:r>
              <a:rPr lang="ru-RU" sz="2000" dirty="0"/>
              <a:t> акад. Курчатову И. В. право (пожизненно для него и его жены) на бесплатный проезд железнодорожным, водным и воздушным транспортом в пределах </a:t>
            </a:r>
            <a:r>
              <a:rPr lang="ru-RU" sz="2000" dirty="0" smtClean="0"/>
              <a:t>СССР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7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771</TotalTime>
  <Words>322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 СССР в 1945-1953 гг.</vt:lpstr>
      <vt:lpstr>Цели:</vt:lpstr>
      <vt:lpstr>Восстановление народного хозяйства (потери)</vt:lpstr>
      <vt:lpstr>Восстановление народного хозяйства  (четвертая пятилетка 1946-1950)</vt:lpstr>
      <vt:lpstr>Политическое развитие страны  (внутренняя политика)</vt:lpstr>
      <vt:lpstr>Политическое развитие страны  (политические репрессии)</vt:lpstr>
      <vt:lpstr>Политическое развитие страны  (политические репрессии)</vt:lpstr>
      <vt:lpstr>Внешняя политика</vt:lpstr>
      <vt:lpstr>Презентация PowerPoint</vt:lpstr>
      <vt:lpstr>Цели: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СССР в 1945 1953 гг.</dc:title>
  <dc:creator>ПВГ</dc:creator>
  <cp:lastModifiedBy>Dmitriy Petkun</cp:lastModifiedBy>
  <cp:revision>133</cp:revision>
  <dcterms:created xsi:type="dcterms:W3CDTF">2016-08-31T19:21:53Z</dcterms:created>
  <dcterms:modified xsi:type="dcterms:W3CDTF">2016-10-09T16:48:53Z</dcterms:modified>
</cp:coreProperties>
</file>