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949" r:id="rId2"/>
  </p:sldMasterIdLst>
  <p:notesMasterIdLst>
    <p:notesMasterId r:id="rId11"/>
  </p:notesMasterIdLst>
  <p:sldIdLst>
    <p:sldId id="260" r:id="rId3"/>
    <p:sldId id="258" r:id="rId4"/>
    <p:sldId id="261" r:id="rId5"/>
    <p:sldId id="262" r:id="rId6"/>
    <p:sldId id="266" r:id="rId7"/>
    <p:sldId id="265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750F"/>
    <a:srgbClr val="E45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53976-909F-495C-AF3F-185196FDA56E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E726A-8C6E-4EC3-BA7C-1F803828E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01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9 w 717"/>
                <a:gd name="T1" fmla="*/ 845 h 845"/>
                <a:gd name="T2" fmla="*/ 719 w 717"/>
                <a:gd name="T3" fmla="*/ 821 h 845"/>
                <a:gd name="T4" fmla="*/ 576 w 717"/>
                <a:gd name="T5" fmla="*/ 605 h 845"/>
                <a:gd name="T6" fmla="*/ 407 w 717"/>
                <a:gd name="T7" fmla="*/ 396 h 845"/>
                <a:gd name="T8" fmla="*/ 222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0 w 717"/>
                <a:gd name="T15" fmla="*/ 198 h 845"/>
                <a:gd name="T16" fmla="*/ 401 w 717"/>
                <a:gd name="T17" fmla="*/ 408 h 845"/>
                <a:gd name="T18" fmla="*/ 570 w 717"/>
                <a:gd name="T19" fmla="*/ 623 h 845"/>
                <a:gd name="T20" fmla="*/ 719 w 717"/>
                <a:gd name="T21" fmla="*/ 845 h 845"/>
                <a:gd name="T22" fmla="*/ 71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8 w 407"/>
                <a:gd name="T1" fmla="*/ 414 h 414"/>
                <a:gd name="T2" fmla="*/ 408 w 407"/>
                <a:gd name="T3" fmla="*/ 396 h 414"/>
                <a:gd name="T4" fmla="*/ 223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7 w 407"/>
                <a:gd name="T13" fmla="*/ 204 h 414"/>
                <a:gd name="T14" fmla="*/ 408 w 407"/>
                <a:gd name="T15" fmla="*/ 414 h 414"/>
                <a:gd name="T16" fmla="*/ 408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8 w 586"/>
                <a:gd name="T1" fmla="*/ 0 h 599"/>
                <a:gd name="T2" fmla="*/ 570 w 586"/>
                <a:gd name="T3" fmla="*/ 0 h 599"/>
                <a:gd name="T4" fmla="*/ 408 w 586"/>
                <a:gd name="T5" fmla="*/ 132 h 599"/>
                <a:gd name="T6" fmla="*/ 258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8 w 586"/>
                <a:gd name="T17" fmla="*/ 282 h 599"/>
                <a:gd name="T18" fmla="*/ 414 w 586"/>
                <a:gd name="T19" fmla="*/ 138 h 599"/>
                <a:gd name="T20" fmla="*/ 588 w 586"/>
                <a:gd name="T21" fmla="*/ 0 h 599"/>
                <a:gd name="T22" fmla="*/ 58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0 w 269"/>
                <a:gd name="T1" fmla="*/ 0 h 252"/>
                <a:gd name="T2" fmla="*/ 252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0 w 269"/>
                <a:gd name="T15" fmla="*/ 0 h 252"/>
                <a:gd name="T16" fmla="*/ 270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2871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871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CDA332-0BAC-40D9-B525-F2DA9C87E8C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75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2C96E-D35D-46C3-9229-CAFF79E2B54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11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1A0ED-E744-498F-8C3E-72492BE3B20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728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05A7F-F1B9-4C98-8449-2B0CCA13D0C4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277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200E628-FDE5-449F-A14E-9DE00B814439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A596D4-B4E5-450B-A022-E0403F97FA22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034BA7F-0C8C-4462-B72F-F81E087AE06A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2C273BE8-B5F0-498E-9D26-ADFD8C8A854A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F46B7CD8-03E2-43A9-9E8D-9AEC2FC8B908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73025D-E43A-4C7E-9A26-05E09320977A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FAFA23-1DAA-4C1C-AAD8-6C978449AC75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1B65E-FB9D-4FA8-95D3-3989DD3CBB8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0882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5EE0D266-A496-4E70-82CD-A3A2E3A93FD1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69560E9-CC49-4BDE-B70D-B76F98FC8EE4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625F21D-F82E-418D-8873-F6738375DB57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CCF908C-C2F9-42C8-9B7C-349C52EDD12E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506E3-2F6F-46BC-BFA7-7E6CBFDBF06B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58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30838-7C6B-412D-A69C-B6149CA850F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2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3F37C-7A15-451F-B0B9-1D00BE3C1303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870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893AD-A179-49E6-82DC-BC3EFEC55C2A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40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A88BB-8781-46A8-B3BB-7C25B1DEFFA3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8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8DEA3-FED9-4237-89DC-C9EA6981906F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582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27716-2FEC-48D8-B84F-0346216254C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21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765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765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5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5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5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5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6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6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6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6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6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6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6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66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766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6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7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9 w 717"/>
                <a:gd name="T1" fmla="*/ 845 h 845"/>
                <a:gd name="T2" fmla="*/ 719 w 717"/>
                <a:gd name="T3" fmla="*/ 821 h 845"/>
                <a:gd name="T4" fmla="*/ 576 w 717"/>
                <a:gd name="T5" fmla="*/ 605 h 845"/>
                <a:gd name="T6" fmla="*/ 407 w 717"/>
                <a:gd name="T7" fmla="*/ 396 h 845"/>
                <a:gd name="T8" fmla="*/ 222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0 w 717"/>
                <a:gd name="T15" fmla="*/ 198 h 845"/>
                <a:gd name="T16" fmla="*/ 401 w 717"/>
                <a:gd name="T17" fmla="*/ 408 h 845"/>
                <a:gd name="T18" fmla="*/ 570 w 717"/>
                <a:gd name="T19" fmla="*/ 623 h 845"/>
                <a:gd name="T20" fmla="*/ 719 w 717"/>
                <a:gd name="T21" fmla="*/ 845 h 845"/>
                <a:gd name="T22" fmla="*/ 71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8 w 407"/>
                <a:gd name="T1" fmla="*/ 414 h 414"/>
                <a:gd name="T2" fmla="*/ 408 w 407"/>
                <a:gd name="T3" fmla="*/ 396 h 414"/>
                <a:gd name="T4" fmla="*/ 223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7 w 407"/>
                <a:gd name="T13" fmla="*/ 204 h 414"/>
                <a:gd name="T14" fmla="*/ 408 w 407"/>
                <a:gd name="T15" fmla="*/ 414 h 414"/>
                <a:gd name="T16" fmla="*/ 408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7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8 w 586"/>
                <a:gd name="T1" fmla="*/ 0 h 599"/>
                <a:gd name="T2" fmla="*/ 570 w 586"/>
                <a:gd name="T3" fmla="*/ 0 h 599"/>
                <a:gd name="T4" fmla="*/ 408 w 586"/>
                <a:gd name="T5" fmla="*/ 132 h 599"/>
                <a:gd name="T6" fmla="*/ 258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8 w 586"/>
                <a:gd name="T17" fmla="*/ 282 h 599"/>
                <a:gd name="T18" fmla="*/ 414 w 586"/>
                <a:gd name="T19" fmla="*/ 138 h 599"/>
                <a:gd name="T20" fmla="*/ 588 w 586"/>
                <a:gd name="T21" fmla="*/ 0 h 599"/>
                <a:gd name="T22" fmla="*/ 58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0 w 269"/>
                <a:gd name="T1" fmla="*/ 0 h 252"/>
                <a:gd name="T2" fmla="*/ 252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0 w 269"/>
                <a:gd name="T15" fmla="*/ 0 h 252"/>
                <a:gd name="T16" fmla="*/ 270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2768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768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768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769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CDFB35-F75B-49C5-B841-B5CF96F92B2D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769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6838173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CDFB35-F75B-49C5-B841-B5CF96F92B2D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/>
    </p:bld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81C20"/>
            </a:gs>
            <a:gs pos="100000">
              <a:srgbClr val="590C0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23744" y="2780928"/>
            <a:ext cx="8424936" cy="1656184"/>
          </a:xfrm>
        </p:spPr>
        <p:txBody>
          <a:bodyPr/>
          <a:lstStyle/>
          <a:p>
            <a:r>
              <a:rPr lang="ru-RU" sz="4000" b="1" i="1" dirty="0">
                <a:solidFill>
                  <a:srgbClr val="FF0000"/>
                </a:solidFill>
                <a:effectLst/>
              </a:rPr>
              <a:t>Международные </a:t>
            </a:r>
            <a:r>
              <a:rPr lang="ru-RU" sz="4000" b="1" i="1" dirty="0" smtClean="0">
                <a:solidFill>
                  <a:srgbClr val="FF0000"/>
                </a:solidFill>
                <a:effectLst/>
              </a:rPr>
              <a:t> отношения</a:t>
            </a:r>
            <a:br>
              <a:rPr lang="ru-RU" sz="4000" b="1" i="1" dirty="0" smtClean="0">
                <a:solidFill>
                  <a:srgbClr val="FF0000"/>
                </a:solidFill>
                <a:effectLst/>
              </a:rPr>
            </a:br>
            <a:r>
              <a:rPr lang="ru-RU" sz="4000" b="1" i="1" dirty="0" smtClean="0">
                <a:solidFill>
                  <a:srgbClr val="FF0000"/>
                </a:solidFill>
                <a:effectLst/>
              </a:rPr>
              <a:t>в </a:t>
            </a:r>
            <a:r>
              <a:rPr lang="ru-RU" sz="4000" b="1" i="1" dirty="0">
                <a:solidFill>
                  <a:srgbClr val="FF0000"/>
                </a:solidFill>
                <a:effectLst/>
              </a:rPr>
              <a:t>1930-е гг.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23744" y="1936512"/>
            <a:ext cx="895544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/>
            <a:endParaRPr lang="ru-RU" altLang="ru-RU" sz="32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9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392" y="836712"/>
            <a:ext cx="8229600" cy="663352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</a:pPr>
            <a:r>
              <a:rPr lang="ru-RU" sz="2800" b="1" dirty="0" smtClean="0">
                <a:solidFill>
                  <a:srgbClr val="FFFF00"/>
                </a:solidFill>
              </a:rPr>
              <a:t>1928 </a:t>
            </a:r>
            <a:r>
              <a:rPr lang="ru-RU" sz="2800" dirty="0"/>
              <a:t>г. </a:t>
            </a:r>
            <a:r>
              <a:rPr lang="ru-RU" sz="2800" dirty="0" smtClean="0"/>
              <a:t>-  </a:t>
            </a:r>
            <a:r>
              <a:rPr lang="ru-RU" sz="2800" b="1" i="1" dirty="0">
                <a:solidFill>
                  <a:srgbClr val="FFFF00"/>
                </a:solidFill>
              </a:rPr>
              <a:t>пакт 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Бриана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>
                <a:solidFill>
                  <a:srgbClr val="FFFF00"/>
                </a:solidFill>
              </a:rPr>
              <a:t>– </a:t>
            </a:r>
            <a:r>
              <a:rPr lang="ru-RU" sz="2800" b="1" i="1" dirty="0">
                <a:solidFill>
                  <a:srgbClr val="FFFF00"/>
                </a:solidFill>
              </a:rPr>
              <a:t>Келлога</a:t>
            </a:r>
            <a:br>
              <a:rPr lang="ru-RU" sz="2800" b="1" i="1" dirty="0">
                <a:solidFill>
                  <a:srgbClr val="FFFF00"/>
                </a:solidFill>
              </a:rPr>
            </a:br>
            <a:r>
              <a:rPr lang="ru-RU" sz="2800" dirty="0"/>
              <a:t> (договор об отказе от войны как средства политики, присоединился  и СССР</a:t>
            </a:r>
            <a:r>
              <a:rPr lang="ru-RU" sz="2800" dirty="0" smtClean="0"/>
              <a:t>)</a:t>
            </a:r>
            <a:endParaRPr lang="ru-RU" altLang="ru-RU" sz="2800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212840" y="1556792"/>
            <a:ext cx="8964488" cy="501317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Крах   Версальско-Вашингтонской   системы</a:t>
            </a:r>
          </a:p>
          <a:p>
            <a:pPr marL="0" indent="0" algn="ctr">
              <a:lnSpc>
                <a:spcPct val="90000"/>
              </a:lnSpc>
              <a:buNone/>
            </a:pPr>
            <a:endParaRPr lang="ru-RU" sz="2800" b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1933 </a:t>
            </a:r>
            <a:r>
              <a:rPr lang="ru-RU" sz="2800" dirty="0">
                <a:solidFill>
                  <a:srgbClr val="FFC000"/>
                </a:solidFill>
              </a:rPr>
              <a:t>г. </a:t>
            </a:r>
            <a:r>
              <a:rPr lang="ru-RU" sz="2800" dirty="0" smtClean="0"/>
              <a:t>- </a:t>
            </a:r>
            <a:r>
              <a:rPr lang="ru-RU" sz="2800" dirty="0"/>
              <a:t>Германия </a:t>
            </a:r>
            <a:r>
              <a:rPr lang="ru-RU" sz="2800" dirty="0" smtClean="0">
                <a:solidFill>
                  <a:srgbClr val="FFC000"/>
                </a:solidFill>
              </a:rPr>
              <a:t>выходит из </a:t>
            </a:r>
            <a:r>
              <a:rPr lang="ru-RU" sz="2800" dirty="0">
                <a:solidFill>
                  <a:srgbClr val="FFC000"/>
                </a:solidFill>
              </a:rPr>
              <a:t>Лиги </a:t>
            </a:r>
            <a:r>
              <a:rPr lang="ru-RU" sz="2800" dirty="0" smtClean="0">
                <a:solidFill>
                  <a:srgbClr val="FFC000"/>
                </a:solidFill>
              </a:rPr>
              <a:t>Наций</a:t>
            </a:r>
          </a:p>
          <a:p>
            <a:pPr marL="0" indent="0" algn="ctr">
              <a:lnSpc>
                <a:spcPct val="90000"/>
              </a:lnSpc>
              <a:buNone/>
            </a:pPr>
            <a:endParaRPr lang="ru-RU" sz="2800" b="1" dirty="0">
              <a:solidFill>
                <a:srgbClr val="F1750F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ru-RU" sz="2800" b="1" dirty="0">
                <a:solidFill>
                  <a:srgbClr val="FFC000"/>
                </a:solidFill>
              </a:rPr>
              <a:t>1935 </a:t>
            </a:r>
            <a:r>
              <a:rPr lang="ru-RU" sz="2800" dirty="0">
                <a:solidFill>
                  <a:srgbClr val="FFC000"/>
                </a:solidFill>
              </a:rPr>
              <a:t>г. </a:t>
            </a:r>
            <a:r>
              <a:rPr lang="ru-RU" sz="2800" dirty="0" smtClean="0">
                <a:solidFill>
                  <a:srgbClr val="FFC000"/>
                </a:solidFill>
              </a:rPr>
              <a:t>- </a:t>
            </a:r>
            <a:r>
              <a:rPr lang="ru-RU" sz="2800" dirty="0" smtClean="0"/>
              <a:t>Германия </a:t>
            </a:r>
            <a:r>
              <a:rPr lang="ru-RU" sz="2800" dirty="0" smtClean="0">
                <a:solidFill>
                  <a:srgbClr val="FFC000"/>
                </a:solidFill>
              </a:rPr>
              <a:t>возвращает  </a:t>
            </a:r>
            <a:r>
              <a:rPr lang="ru-RU" sz="2800" b="1" i="1" dirty="0" err="1">
                <a:solidFill>
                  <a:srgbClr val="FFC000"/>
                </a:solidFill>
              </a:rPr>
              <a:t>Са­арскую</a:t>
            </a:r>
            <a:r>
              <a:rPr lang="ru-RU" sz="2800" b="1" i="1" dirty="0">
                <a:solidFill>
                  <a:srgbClr val="FFC000"/>
                </a:solidFill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</a:rPr>
              <a:t> область,</a:t>
            </a:r>
            <a:r>
              <a:rPr lang="ru-RU" sz="2800" b="1" i="1" dirty="0" smtClean="0"/>
              <a:t> </a:t>
            </a:r>
            <a:r>
              <a:rPr lang="ru-RU" sz="2800" dirty="0" smtClean="0"/>
              <a:t>вводит  </a:t>
            </a:r>
            <a:r>
              <a:rPr lang="ru-RU" sz="2800" dirty="0" smtClean="0">
                <a:solidFill>
                  <a:srgbClr val="FFC000"/>
                </a:solidFill>
              </a:rPr>
              <a:t>всеобщую  воинскую  повинность,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sz="2800" dirty="0" smtClean="0"/>
              <a:t>реформирует  армию -  </a:t>
            </a:r>
            <a:r>
              <a:rPr lang="ru-RU" sz="2800" b="1" i="1" dirty="0" smtClean="0">
                <a:solidFill>
                  <a:srgbClr val="FFFF00"/>
                </a:solidFill>
              </a:rPr>
              <a:t>вермахт.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sz="28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1936 </a:t>
            </a:r>
            <a:r>
              <a:rPr lang="ru-RU" sz="2800" dirty="0">
                <a:solidFill>
                  <a:srgbClr val="FFC000"/>
                </a:solidFill>
              </a:rPr>
              <a:t>г</a:t>
            </a:r>
            <a:r>
              <a:rPr lang="ru-RU" sz="2800" dirty="0" smtClean="0">
                <a:solidFill>
                  <a:srgbClr val="FFC000"/>
                </a:solidFill>
              </a:rPr>
              <a:t>.</a:t>
            </a:r>
            <a:r>
              <a:rPr lang="ru-RU" sz="2800" b="1" dirty="0" smtClean="0">
                <a:solidFill>
                  <a:srgbClr val="FFC000"/>
                </a:solidFill>
              </a:rPr>
              <a:t> </a:t>
            </a:r>
            <a:r>
              <a:rPr lang="ru-RU" sz="2800" i="1" dirty="0" smtClean="0"/>
              <a:t>– </a:t>
            </a:r>
            <a:r>
              <a:rPr lang="ru-RU" sz="2800" dirty="0" smtClean="0"/>
              <a:t>вход </a:t>
            </a:r>
            <a:r>
              <a:rPr lang="ru-RU" sz="2800" b="1" i="1" dirty="0" smtClean="0">
                <a:solidFill>
                  <a:srgbClr val="FFC000"/>
                </a:solidFill>
              </a:rPr>
              <a:t>в Рейнскую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800" b="1" i="1" dirty="0" smtClean="0">
                <a:solidFill>
                  <a:srgbClr val="FFC000"/>
                </a:solidFill>
              </a:rPr>
              <a:t>демилитаризованную зону</a:t>
            </a:r>
            <a:endParaRPr 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sz="2800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 </a:t>
            </a:r>
          </a:p>
          <a:p>
            <a:pPr marL="0" indent="0" algn="ctr">
              <a:lnSpc>
                <a:spcPct val="90000"/>
              </a:lnSpc>
              <a:buNone/>
            </a:pPr>
            <a:endParaRPr lang="ru-RU" sz="2800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sz="2800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2" b="4529"/>
          <a:stretch/>
        </p:blipFill>
        <p:spPr bwMode="auto">
          <a:xfrm>
            <a:off x="5287352" y="4437112"/>
            <a:ext cx="3131840" cy="209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20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99800"/>
            <a:ext cx="8229600" cy="663352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effectLst/>
              </a:rPr>
              <a:t>К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рах </a:t>
            </a:r>
            <a:r>
              <a:rPr lang="ru-RU" sz="2800" b="1" dirty="0">
                <a:solidFill>
                  <a:srgbClr val="FF0000"/>
                </a:solidFill>
                <a:effectLst/>
              </a:rPr>
              <a:t>Версальско-Вашингтонской системы</a:t>
            </a:r>
            <a:endParaRPr lang="ru-RU" altLang="ru-RU" sz="24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155432" y="1844824"/>
            <a:ext cx="8964488" cy="33569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				1935 </a:t>
            </a:r>
            <a:r>
              <a:rPr lang="ru-RU" sz="2800" b="1" dirty="0">
                <a:solidFill>
                  <a:srgbClr val="FFC000"/>
                </a:solidFill>
              </a:rPr>
              <a:t>г. </a:t>
            </a:r>
            <a:r>
              <a:rPr lang="ru-RU" sz="2800" b="1" dirty="0" smtClean="0">
                <a:solidFill>
                  <a:srgbClr val="FFC000"/>
                </a:solidFill>
              </a:rPr>
              <a:t> </a:t>
            </a:r>
            <a:r>
              <a:rPr lang="ru-RU" sz="2800" dirty="0" smtClean="0">
                <a:solidFill>
                  <a:srgbClr val="FFC000"/>
                </a:solidFill>
              </a:rPr>
              <a:t>- агрессия  </a:t>
            </a:r>
            <a:r>
              <a:rPr lang="ru-RU" sz="2800" b="1" dirty="0" smtClean="0">
                <a:solidFill>
                  <a:srgbClr val="FFC000"/>
                </a:solidFill>
              </a:rPr>
              <a:t>Италии  	</a:t>
            </a:r>
            <a:r>
              <a:rPr lang="ru-RU" sz="2800" dirty="0" smtClean="0">
                <a:solidFill>
                  <a:srgbClr val="FFC000"/>
                </a:solidFill>
              </a:rPr>
              <a:t>					    против  </a:t>
            </a:r>
            <a:r>
              <a:rPr lang="ru-RU" sz="2800" b="1" dirty="0" smtClean="0">
                <a:solidFill>
                  <a:srgbClr val="FFC000"/>
                </a:solidFill>
              </a:rPr>
              <a:t>Эфиопии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 </a:t>
            </a:r>
          </a:p>
          <a:p>
            <a:pPr marL="0" indent="0" algn="ctr">
              <a:lnSpc>
                <a:spcPct val="90000"/>
              </a:lnSpc>
              <a:buNone/>
            </a:pPr>
            <a:endParaRPr lang="ru-RU" sz="2800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sz="2800" dirty="0" smtClean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97680"/>
            <a:ext cx="2952328" cy="3578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21" r="15312"/>
          <a:stretch/>
        </p:blipFill>
        <p:spPr bwMode="auto">
          <a:xfrm>
            <a:off x="5004048" y="3212975"/>
            <a:ext cx="327152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4631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663352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effectLst/>
              </a:rPr>
              <a:t>К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рах </a:t>
            </a:r>
            <a:r>
              <a:rPr lang="ru-RU" sz="2800" b="1" dirty="0">
                <a:solidFill>
                  <a:srgbClr val="FF0000"/>
                </a:solidFill>
                <a:effectLst/>
              </a:rPr>
              <a:t>Версальско-Вашингтонской системы</a:t>
            </a:r>
            <a:endParaRPr lang="ru-RU" altLang="ru-RU" sz="24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91320"/>
            <a:ext cx="8964488" cy="5013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 smtClean="0">
                <a:solidFill>
                  <a:srgbClr val="FFC000"/>
                </a:solidFill>
              </a:rPr>
              <a:t>				</a:t>
            </a:r>
            <a:r>
              <a:rPr lang="ru-RU" sz="2800" b="1" dirty="0" smtClean="0">
                <a:solidFill>
                  <a:srgbClr val="FFC000"/>
                </a:solidFill>
              </a:rPr>
              <a:t>1932 </a:t>
            </a:r>
            <a:r>
              <a:rPr lang="ru-RU" sz="2800" b="1" dirty="0">
                <a:solidFill>
                  <a:srgbClr val="FFC000"/>
                </a:solidFill>
              </a:rPr>
              <a:t>г.  </a:t>
            </a:r>
            <a:r>
              <a:rPr lang="ru-RU" sz="2800" b="1" dirty="0">
                <a:solidFill>
                  <a:srgbClr val="FFFF00"/>
                </a:solidFill>
              </a:rPr>
              <a:t>- </a:t>
            </a:r>
            <a:r>
              <a:rPr lang="ru-RU" sz="2800" dirty="0">
                <a:solidFill>
                  <a:srgbClr val="FFC000"/>
                </a:solidFill>
              </a:rPr>
              <a:t>Япония </a:t>
            </a:r>
            <a:r>
              <a:rPr lang="ru-RU" sz="2800" dirty="0" smtClean="0">
                <a:solidFill>
                  <a:srgbClr val="FFC000"/>
                </a:solidFill>
              </a:rPr>
              <a:t>						оккупирует </a:t>
            </a:r>
            <a:r>
              <a:rPr lang="ru-RU" sz="2800" b="1" dirty="0">
                <a:solidFill>
                  <a:srgbClr val="FFC000"/>
                </a:solidFill>
              </a:rPr>
              <a:t>Маньчжурию</a:t>
            </a:r>
          </a:p>
          <a:p>
            <a:pPr marL="0" indent="0">
              <a:buNone/>
            </a:pPr>
            <a:r>
              <a:rPr lang="ru-RU" sz="2800" dirty="0" smtClean="0"/>
              <a:t>				(</a:t>
            </a:r>
            <a:r>
              <a:rPr lang="ru-RU" sz="2800" dirty="0"/>
              <a:t>северо-восточный Китай</a:t>
            </a:r>
            <a:r>
              <a:rPr lang="ru-RU" sz="2800" dirty="0" smtClean="0"/>
              <a:t>),</a:t>
            </a:r>
          </a:p>
          <a:p>
            <a:pPr marL="0" indent="0">
              <a:buNone/>
            </a:pPr>
            <a:r>
              <a:rPr lang="ru-RU" sz="2800" dirty="0"/>
              <a:t>	</a:t>
            </a:r>
            <a:r>
              <a:rPr lang="ru-RU" sz="2800" dirty="0" smtClean="0"/>
              <a:t>			создание марионеточ­ное 					государство </a:t>
            </a:r>
            <a:r>
              <a:rPr lang="ru-RU" sz="2800" b="1" i="1" dirty="0" err="1">
                <a:solidFill>
                  <a:srgbClr val="FFFF00"/>
                </a:solidFill>
              </a:rPr>
              <a:t>Маньчжоу-Го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			1933 </a:t>
            </a:r>
            <a:r>
              <a:rPr lang="ru-RU" sz="2800" dirty="0"/>
              <a:t>г .- выходит из Лиги Наций,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C000"/>
                </a:solidFill>
              </a:rPr>
              <a:t>1937 г. </a:t>
            </a:r>
            <a:r>
              <a:rPr lang="ru-RU" sz="2800" dirty="0">
                <a:solidFill>
                  <a:srgbClr val="FFC000"/>
                </a:solidFill>
              </a:rPr>
              <a:t>–захватывает </a:t>
            </a:r>
            <a:endParaRPr lang="ru-RU" sz="28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Центральный </a:t>
            </a:r>
            <a:r>
              <a:rPr lang="ru-RU" sz="2800" b="1" dirty="0">
                <a:solidFill>
                  <a:srgbClr val="FFC000"/>
                </a:solidFill>
              </a:rPr>
              <a:t>Китай</a:t>
            </a:r>
          </a:p>
          <a:p>
            <a:pPr marL="0" indent="0">
              <a:lnSpc>
                <a:spcPct val="120000"/>
              </a:lnSpc>
              <a:buNone/>
            </a:pPr>
            <a:endParaRPr lang="ru-RU" altLang="ru-RU" sz="3300" b="1" i="1" dirty="0">
              <a:solidFill>
                <a:srgbClr val="FFC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3000" b="1" dirty="0" smtClean="0">
                <a:solidFill>
                  <a:srgbClr val="FFC000"/>
                </a:solidFill>
              </a:rPr>
              <a:t>					</a:t>
            </a:r>
            <a:endParaRPr lang="ru-RU" altLang="ru-RU" sz="30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1" r="11029" b="10451"/>
          <a:stretch/>
        </p:blipFill>
        <p:spPr bwMode="auto">
          <a:xfrm>
            <a:off x="395536" y="1391320"/>
            <a:ext cx="3675033" cy="2469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481" y="2852699"/>
            <a:ext cx="792088" cy="1008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32" b="754"/>
          <a:stretch/>
        </p:blipFill>
        <p:spPr bwMode="auto">
          <a:xfrm>
            <a:off x="4499992" y="4545845"/>
            <a:ext cx="3475756" cy="208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5660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663352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effectLst/>
              </a:rPr>
              <a:t>Агрессивная политика фашистских держав в 1936—1939 </a:t>
            </a:r>
            <a:r>
              <a:rPr lang="ru-RU" sz="2800" dirty="0">
                <a:solidFill>
                  <a:srgbClr val="FF0000"/>
                </a:solidFill>
                <a:effectLst/>
              </a:rPr>
              <a:t>гг.</a:t>
            </a:r>
            <a:endParaRPr lang="ru-RU" altLang="ru-RU" sz="24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91320"/>
            <a:ext cx="8424936" cy="5013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	</a:t>
            </a:r>
            <a:r>
              <a:rPr lang="ru-RU" sz="2800" dirty="0" smtClean="0"/>
              <a:t>25 </a:t>
            </a:r>
            <a:r>
              <a:rPr lang="ru-RU" sz="2800" dirty="0"/>
              <a:t>ноября </a:t>
            </a:r>
            <a:r>
              <a:rPr lang="ru-RU" sz="2800" b="1" dirty="0">
                <a:solidFill>
                  <a:srgbClr val="FFC000"/>
                </a:solidFill>
              </a:rPr>
              <a:t>1936</a:t>
            </a:r>
            <a:r>
              <a:rPr lang="ru-RU" sz="2800" dirty="0">
                <a:solidFill>
                  <a:srgbClr val="FFC000"/>
                </a:solidFill>
              </a:rPr>
              <a:t> г. </a:t>
            </a:r>
            <a:r>
              <a:rPr lang="ru-RU" sz="2800" b="1" dirty="0">
                <a:solidFill>
                  <a:srgbClr val="FFC000"/>
                </a:solidFill>
              </a:rPr>
              <a:t>Германия и Япония </a:t>
            </a:r>
            <a:r>
              <a:rPr lang="ru-RU" sz="2800" dirty="0" smtClean="0">
                <a:solidFill>
                  <a:srgbClr val="FFC000"/>
                </a:solidFill>
              </a:rPr>
              <a:t>заключают  </a:t>
            </a:r>
            <a:r>
              <a:rPr lang="ru-RU" sz="2800" b="1" i="1" dirty="0" smtClean="0">
                <a:solidFill>
                  <a:srgbClr val="FFC000"/>
                </a:solidFill>
              </a:rPr>
              <a:t>Антикоминтерновский </a:t>
            </a:r>
            <a:r>
              <a:rPr lang="ru-RU" sz="2800" b="1" i="1" dirty="0">
                <a:solidFill>
                  <a:srgbClr val="FFC000"/>
                </a:solidFill>
              </a:rPr>
              <a:t>пакт. </a:t>
            </a:r>
            <a:endParaRPr lang="ru-RU" sz="2800" b="1" i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rgbClr val="FFC000"/>
                </a:solidFill>
              </a:rPr>
              <a:t>	</a:t>
            </a:r>
            <a:r>
              <a:rPr lang="ru-RU" sz="2800" dirty="0" smtClean="0">
                <a:solidFill>
                  <a:srgbClr val="FFC000"/>
                </a:solidFill>
              </a:rPr>
              <a:t>В </a:t>
            </a:r>
            <a:r>
              <a:rPr lang="ru-RU" sz="2800" b="1" dirty="0" smtClean="0">
                <a:solidFill>
                  <a:srgbClr val="FFC000"/>
                </a:solidFill>
              </a:rPr>
              <a:t>1937 </a:t>
            </a:r>
            <a:r>
              <a:rPr lang="ru-RU" sz="2800" dirty="0"/>
              <a:t>г</a:t>
            </a:r>
            <a:r>
              <a:rPr lang="ru-RU" sz="2800" b="1" dirty="0"/>
              <a:t>. </a:t>
            </a:r>
            <a:r>
              <a:rPr lang="ru-RU" sz="2800" dirty="0"/>
              <a:t>к пакту </a:t>
            </a:r>
            <a:r>
              <a:rPr lang="ru-RU" sz="2800" dirty="0" smtClean="0"/>
              <a:t>присоединяется  </a:t>
            </a:r>
            <a:r>
              <a:rPr lang="ru-RU" sz="2800" b="1" dirty="0" smtClean="0">
                <a:solidFill>
                  <a:srgbClr val="FFC000"/>
                </a:solidFill>
              </a:rPr>
              <a:t>Италия</a:t>
            </a:r>
            <a:r>
              <a:rPr lang="ru-RU" sz="2800" b="1" i="1" dirty="0" smtClean="0">
                <a:solidFill>
                  <a:srgbClr val="FFC000"/>
                </a:solidFill>
              </a:rPr>
              <a:t> </a:t>
            </a:r>
            <a:r>
              <a:rPr lang="ru-RU" sz="2800" dirty="0" smtClean="0"/>
              <a:t>(</a:t>
            </a:r>
            <a:r>
              <a:rPr lang="ru-RU" sz="2800" i="1" dirty="0" smtClean="0"/>
              <a:t>«ось  </a:t>
            </a:r>
            <a:r>
              <a:rPr lang="ru-RU" sz="2800" i="1" dirty="0"/>
              <a:t>Берлин </a:t>
            </a:r>
            <a:r>
              <a:rPr lang="ru-RU" sz="2800" dirty="0"/>
              <a:t>— </a:t>
            </a:r>
            <a:r>
              <a:rPr lang="ru-RU" sz="2800" i="1" dirty="0"/>
              <a:t>Рим </a:t>
            </a:r>
            <a:r>
              <a:rPr lang="ru-RU" sz="2800" dirty="0"/>
              <a:t>— </a:t>
            </a:r>
            <a:r>
              <a:rPr lang="ru-RU" sz="2800" i="1" dirty="0"/>
              <a:t>Токио</a:t>
            </a:r>
            <a:r>
              <a:rPr lang="ru-RU" sz="2800" i="1" dirty="0" smtClean="0"/>
              <a:t>»</a:t>
            </a:r>
            <a:r>
              <a:rPr lang="ru-RU" sz="2800" dirty="0" smtClean="0"/>
              <a:t>)</a:t>
            </a:r>
            <a:r>
              <a:rPr lang="ru-RU" sz="2800" i="1" dirty="0" smtClean="0"/>
              <a:t>.</a:t>
            </a:r>
          </a:p>
          <a:p>
            <a:pPr marL="0" indent="0">
              <a:buNone/>
            </a:pPr>
            <a:r>
              <a:rPr lang="ru-RU" sz="2800" b="1" dirty="0" smtClean="0"/>
              <a:t>	12</a:t>
            </a:r>
            <a:r>
              <a:rPr lang="ru-RU" sz="2800" dirty="0" smtClean="0"/>
              <a:t> </a:t>
            </a:r>
            <a:r>
              <a:rPr lang="ru-RU" sz="2800" dirty="0"/>
              <a:t>марта </a:t>
            </a:r>
            <a:r>
              <a:rPr lang="ru-RU" sz="2800" b="1" dirty="0"/>
              <a:t>1938 </a:t>
            </a:r>
            <a:r>
              <a:rPr lang="ru-RU" sz="2800" b="1" dirty="0" smtClean="0"/>
              <a:t>г. - </a:t>
            </a:r>
            <a:r>
              <a:rPr lang="ru-RU" sz="2800" b="1" i="1" dirty="0" smtClean="0">
                <a:solidFill>
                  <a:srgbClr val="FFC000"/>
                </a:solidFill>
              </a:rPr>
              <a:t>аншлюс</a:t>
            </a:r>
            <a:r>
              <a:rPr lang="ru-RU" sz="2800" b="1" dirty="0" smtClean="0">
                <a:solidFill>
                  <a:srgbClr val="FFC000"/>
                </a:solidFill>
              </a:rPr>
              <a:t> </a:t>
            </a:r>
            <a:r>
              <a:rPr lang="ru-RU" sz="2800" dirty="0" smtClean="0"/>
              <a:t>(насильственное (</a:t>
            </a:r>
            <a:r>
              <a:rPr lang="ru-RU" sz="2800" b="1" dirty="0" smtClean="0">
                <a:solidFill>
                  <a:srgbClr val="FFC000"/>
                </a:solidFill>
              </a:rPr>
              <a:t>?</a:t>
            </a:r>
            <a:r>
              <a:rPr lang="ru-RU" sz="2800" dirty="0" smtClean="0"/>
              <a:t>, 99 </a:t>
            </a:r>
            <a:r>
              <a:rPr lang="ru-RU" sz="2800" dirty="0"/>
              <a:t>% австрийцев одобрили</a:t>
            </a:r>
            <a:r>
              <a:rPr lang="ru-RU" sz="2800" dirty="0" smtClean="0"/>
              <a:t>) присоединение) </a:t>
            </a:r>
            <a:r>
              <a:rPr lang="ru-RU" sz="2800" b="1" dirty="0" smtClean="0">
                <a:solidFill>
                  <a:srgbClr val="FFC000"/>
                </a:solidFill>
              </a:rPr>
              <a:t>Австрии</a:t>
            </a: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9" t="8564" r="6025"/>
          <a:stretch/>
        </p:blipFill>
        <p:spPr bwMode="auto">
          <a:xfrm>
            <a:off x="2339752" y="4293096"/>
            <a:ext cx="3168352" cy="2282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93096"/>
            <a:ext cx="2685961" cy="230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5351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44" y="620688"/>
            <a:ext cx="8676456" cy="663352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</a:pPr>
            <a:r>
              <a:rPr lang="ru-RU" sz="2800" b="1" dirty="0" smtClean="0"/>
              <a:t>Политика </a:t>
            </a:r>
            <a:r>
              <a:rPr lang="ru-RU" sz="2800" b="1" dirty="0"/>
              <a:t>«умиротворения» </a:t>
            </a:r>
            <a:r>
              <a:rPr lang="ru-RU" sz="2800" b="1" dirty="0" smtClean="0"/>
              <a:t>и 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агрессивная </a:t>
            </a:r>
            <a:r>
              <a:rPr lang="ru-RU" sz="2800" b="1" dirty="0">
                <a:solidFill>
                  <a:srgbClr val="FF0000"/>
                </a:solidFill>
                <a:effectLst/>
              </a:rPr>
              <a:t>политика фашистских держав в 1936—1939 </a:t>
            </a:r>
            <a:r>
              <a:rPr lang="ru-RU" sz="2800" dirty="0">
                <a:solidFill>
                  <a:srgbClr val="FF0000"/>
                </a:solidFill>
                <a:effectLst/>
              </a:rPr>
              <a:t>гг.</a:t>
            </a:r>
            <a:endParaRPr lang="ru-RU" altLang="ru-RU" sz="24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91320"/>
            <a:ext cx="8496944" cy="52060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b="1" dirty="0" smtClean="0">
                <a:solidFill>
                  <a:srgbClr val="FFC000"/>
                </a:solidFill>
              </a:rPr>
              <a:t>	</a:t>
            </a:r>
            <a:r>
              <a:rPr lang="ru-RU" sz="2800" b="1" dirty="0" smtClean="0">
                <a:solidFill>
                  <a:srgbClr val="FFC000"/>
                </a:solidFill>
              </a:rPr>
              <a:t>Политика «умиротворения</a:t>
            </a:r>
            <a:r>
              <a:rPr lang="ru-RU" sz="2800" b="1" dirty="0">
                <a:solidFill>
                  <a:srgbClr val="FFC000"/>
                </a:solidFill>
              </a:rPr>
              <a:t>» </a:t>
            </a:r>
            <a:r>
              <a:rPr lang="ru-RU" sz="2800" b="1" dirty="0" smtClean="0"/>
              <a:t>агрессора </a:t>
            </a:r>
          </a:p>
          <a:p>
            <a:pPr marL="0" indent="0">
              <a:buNone/>
            </a:pPr>
            <a:r>
              <a:rPr lang="ru-RU" sz="2800" dirty="0" smtClean="0"/>
              <a:t>(по­стоянные  </a:t>
            </a:r>
            <a:r>
              <a:rPr lang="ru-RU" sz="2800" dirty="0"/>
              <a:t>уступки </a:t>
            </a:r>
            <a:r>
              <a:rPr lang="ru-RU" sz="2800" dirty="0" smtClean="0"/>
              <a:t>Германии западных государств). </a:t>
            </a:r>
          </a:p>
          <a:p>
            <a:pPr marL="0" indent="0">
              <a:buNone/>
            </a:pPr>
            <a:r>
              <a:rPr lang="ru-RU" sz="2800" b="1" dirty="0"/>
              <a:t>	</a:t>
            </a:r>
            <a:r>
              <a:rPr lang="ru-RU" sz="2800" dirty="0" smtClean="0"/>
              <a:t>29-30</a:t>
            </a:r>
            <a:r>
              <a:rPr lang="ru-RU" sz="2800" b="1" dirty="0" smtClean="0"/>
              <a:t> </a:t>
            </a:r>
            <a:r>
              <a:rPr lang="ru-RU" sz="2800" b="1" dirty="0">
                <a:solidFill>
                  <a:srgbClr val="FFC000"/>
                </a:solidFill>
              </a:rPr>
              <a:t>сентября 1938 </a:t>
            </a:r>
            <a:r>
              <a:rPr lang="ru-RU" sz="2800" dirty="0">
                <a:solidFill>
                  <a:srgbClr val="FFC000"/>
                </a:solidFill>
              </a:rPr>
              <a:t>г. </a:t>
            </a:r>
            <a:r>
              <a:rPr lang="ru-RU" sz="2800" dirty="0" smtClean="0">
                <a:solidFill>
                  <a:srgbClr val="FFC000"/>
                </a:solidFill>
              </a:rPr>
              <a:t>- </a:t>
            </a:r>
            <a:r>
              <a:rPr lang="ru-RU" sz="2800" dirty="0" smtClean="0"/>
              <a:t>международная </a:t>
            </a:r>
            <a:r>
              <a:rPr lang="ru-RU" sz="2800" b="1" dirty="0">
                <a:solidFill>
                  <a:srgbClr val="FFC000"/>
                </a:solidFill>
              </a:rPr>
              <a:t>конференции в </a:t>
            </a:r>
            <a:r>
              <a:rPr lang="ru-RU" sz="2800" b="1" i="1" dirty="0" smtClean="0">
                <a:solidFill>
                  <a:srgbClr val="FFC000"/>
                </a:solidFill>
              </a:rPr>
              <a:t>Мюн­хене </a:t>
            </a:r>
          </a:p>
          <a:p>
            <a:pPr marL="0" indent="0">
              <a:buNone/>
            </a:pPr>
            <a:r>
              <a:rPr lang="ru-RU" sz="2800" dirty="0" smtClean="0"/>
              <a:t>(Судетская </a:t>
            </a:r>
            <a:r>
              <a:rPr lang="ru-RU" sz="2800" dirty="0"/>
              <a:t>область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отторгалась </a:t>
            </a:r>
            <a:r>
              <a:rPr lang="ru-RU" sz="2800" dirty="0"/>
              <a:t>от </a:t>
            </a:r>
            <a:r>
              <a:rPr lang="ru-RU" sz="2800" dirty="0" smtClean="0"/>
              <a:t>Чехословакии). </a:t>
            </a:r>
          </a:p>
          <a:p>
            <a:pPr marL="0" indent="0">
              <a:buNone/>
            </a:pPr>
            <a:r>
              <a:rPr lang="ru-RU" sz="2800" dirty="0" smtClean="0"/>
              <a:t>	В нач. </a:t>
            </a:r>
            <a:r>
              <a:rPr lang="ru-RU" sz="2800" dirty="0"/>
              <a:t>октября германские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войска  занимают Судеты.</a:t>
            </a: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	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C000"/>
                </a:solidFill>
              </a:rPr>
              <a:t>	</a:t>
            </a:r>
            <a:r>
              <a:rPr lang="ru-RU" sz="2800" dirty="0" smtClean="0"/>
              <a:t>15 </a:t>
            </a:r>
            <a:r>
              <a:rPr lang="ru-RU" sz="2800" dirty="0"/>
              <a:t>марта </a:t>
            </a:r>
            <a:r>
              <a:rPr lang="ru-RU" sz="2800" b="1" dirty="0">
                <a:solidFill>
                  <a:srgbClr val="FFC000"/>
                </a:solidFill>
              </a:rPr>
              <a:t>1939 г. </a:t>
            </a:r>
            <a:r>
              <a:rPr lang="ru-RU" sz="2800" dirty="0"/>
              <a:t>вермахт </a:t>
            </a:r>
            <a:r>
              <a:rPr lang="ru-RU" sz="2800" b="1" dirty="0" smtClean="0">
                <a:solidFill>
                  <a:srgbClr val="FFC000"/>
                </a:solidFill>
              </a:rPr>
              <a:t>входит в  </a:t>
            </a:r>
            <a:r>
              <a:rPr lang="ru-RU" sz="2800" b="1" dirty="0">
                <a:solidFill>
                  <a:srgbClr val="FFC000"/>
                </a:solidFill>
              </a:rPr>
              <a:t>Прагу</a:t>
            </a:r>
            <a:r>
              <a:rPr lang="ru-RU" sz="2800" dirty="0" smtClean="0">
                <a:solidFill>
                  <a:srgbClr val="FFC0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800" dirty="0" smtClean="0"/>
              <a:t>	22 </a:t>
            </a:r>
            <a:r>
              <a:rPr lang="ru-RU" sz="2800" dirty="0"/>
              <a:t>мая 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C000"/>
                </a:solidFill>
              </a:rPr>
              <a:t>1939 </a:t>
            </a:r>
            <a:r>
              <a:rPr lang="ru-RU" sz="2800" b="1" dirty="0">
                <a:solidFill>
                  <a:srgbClr val="FFC000"/>
                </a:solidFill>
              </a:rPr>
              <a:t>г. Германия и Италия </a:t>
            </a:r>
            <a:r>
              <a:rPr lang="ru-RU" sz="2800" dirty="0" smtClean="0"/>
              <a:t>заключают  </a:t>
            </a:r>
            <a:r>
              <a:rPr lang="ru-RU" sz="2800" b="1" i="1" dirty="0" smtClean="0">
                <a:solidFill>
                  <a:srgbClr val="FFC000"/>
                </a:solidFill>
              </a:rPr>
              <a:t>«</a:t>
            </a:r>
            <a:r>
              <a:rPr lang="ru-RU" sz="2800" b="1" i="1" dirty="0">
                <a:solidFill>
                  <a:srgbClr val="FFC000"/>
                </a:solidFill>
              </a:rPr>
              <a:t>Сталь­ной пакт</a:t>
            </a:r>
            <a:r>
              <a:rPr lang="ru-RU" sz="2800" b="1" i="1" dirty="0" smtClean="0">
                <a:solidFill>
                  <a:srgbClr val="FFC000"/>
                </a:solidFill>
              </a:rPr>
              <a:t>»</a:t>
            </a:r>
            <a:r>
              <a:rPr lang="ru-RU" sz="2800" b="1" dirty="0" smtClean="0">
                <a:solidFill>
                  <a:srgbClr val="FFC000"/>
                </a:solidFill>
              </a:rPr>
              <a:t>		</a:t>
            </a: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2" t="14181" r="6915" b="5473"/>
          <a:stretch/>
        </p:blipFill>
        <p:spPr bwMode="auto">
          <a:xfrm>
            <a:off x="5940152" y="3284984"/>
            <a:ext cx="263139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3493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92696"/>
            <a:ext cx="8229600" cy="663352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effectLst/>
              </a:rPr>
              <a:t>Проблема создания системы коллективной безопасности в Европе. Совет­ско-германский договор о 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ненападении</a:t>
            </a:r>
            <a:endParaRPr lang="ru-RU" altLang="ru-RU" sz="24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12776"/>
            <a:ext cx="8640960" cy="544522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Агрессивный  </a:t>
            </a:r>
            <a:r>
              <a:rPr lang="ru-RU" sz="2800" dirty="0">
                <a:solidFill>
                  <a:srgbClr val="FFC000"/>
                </a:solidFill>
              </a:rPr>
              <a:t>курс</a:t>
            </a:r>
            <a:r>
              <a:rPr lang="ru-RU" sz="2800" dirty="0"/>
              <a:t> </a:t>
            </a:r>
            <a:r>
              <a:rPr lang="ru-RU" sz="2800" dirty="0" smtClean="0"/>
              <a:t> фашистских  государств </a:t>
            </a:r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сближение Франции и Англии  с </a:t>
            </a:r>
            <a:r>
              <a:rPr lang="ru-RU" sz="2800" dirty="0">
                <a:solidFill>
                  <a:srgbClr val="FFFF00"/>
                </a:solidFill>
              </a:rPr>
              <a:t>Советским </a:t>
            </a:r>
            <a:r>
              <a:rPr lang="ru-RU" sz="2800" dirty="0" smtClean="0">
                <a:solidFill>
                  <a:srgbClr val="FFFF00"/>
                </a:solidFill>
              </a:rPr>
              <a:t>Союзом</a:t>
            </a:r>
            <a:r>
              <a:rPr lang="ru-RU" sz="2800" dirty="0" smtClean="0"/>
              <a:t>, </a:t>
            </a:r>
          </a:p>
          <a:p>
            <a:pPr marL="0" indent="0" algn="ctr">
              <a:buNone/>
            </a:pPr>
            <a:r>
              <a:rPr lang="ru-RU" sz="2800" dirty="0" smtClean="0"/>
              <a:t>но неопределенность позиции </a:t>
            </a:r>
            <a:r>
              <a:rPr lang="ru-RU" sz="2800" dirty="0"/>
              <a:t>Англии и </a:t>
            </a:r>
            <a:r>
              <a:rPr lang="ru-RU" sz="2800" dirty="0" smtClean="0"/>
              <a:t>Франции</a:t>
            </a:r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акти­визация советско-германских контактов</a:t>
            </a:r>
          </a:p>
          <a:p>
            <a:pPr marL="0" indent="0" algn="ctr"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  23 </a:t>
            </a:r>
            <a:r>
              <a:rPr lang="ru-RU" sz="2800" b="1" dirty="0">
                <a:solidFill>
                  <a:srgbClr val="FFC000"/>
                </a:solidFill>
              </a:rPr>
              <a:t>августа 1939 </a:t>
            </a:r>
            <a:r>
              <a:rPr lang="ru-RU" sz="2800" b="1" dirty="0" smtClean="0">
                <a:solidFill>
                  <a:srgbClr val="FFC000"/>
                </a:solidFill>
              </a:rPr>
              <a:t>г. –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 советско- германский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 договор </a:t>
            </a:r>
            <a:r>
              <a:rPr lang="ru-RU" sz="2800" b="1" dirty="0">
                <a:solidFill>
                  <a:srgbClr val="FFC000"/>
                </a:solidFill>
              </a:rPr>
              <a:t>о </a:t>
            </a:r>
            <a:r>
              <a:rPr lang="ru-RU" sz="2800" b="1" dirty="0" smtClean="0">
                <a:solidFill>
                  <a:srgbClr val="FFC000"/>
                </a:solidFill>
              </a:rPr>
              <a:t>ненапа­дении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(</a:t>
            </a:r>
            <a:r>
              <a:rPr lang="ru-RU" sz="2800" b="1" i="1" dirty="0" smtClean="0">
                <a:solidFill>
                  <a:srgbClr val="FFC000"/>
                </a:solidFill>
              </a:rPr>
              <a:t>«пакт </a:t>
            </a:r>
            <a:r>
              <a:rPr lang="ru-RU" sz="2800" b="1" i="1" dirty="0">
                <a:solidFill>
                  <a:srgbClr val="FFC000"/>
                </a:solidFill>
              </a:rPr>
              <a:t>Молотова </a:t>
            </a:r>
            <a:r>
              <a:rPr lang="ru-RU" sz="2800" b="1" dirty="0" smtClean="0">
                <a:solidFill>
                  <a:srgbClr val="FFC000"/>
                </a:solidFill>
              </a:rPr>
              <a:t>– 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FFC000"/>
                </a:solidFill>
              </a:rPr>
              <a:t>    Риббентропа»)</a:t>
            </a:r>
          </a:p>
          <a:p>
            <a:pPr marL="0" indent="0">
              <a:buNone/>
            </a:pPr>
            <a:r>
              <a:rPr lang="ru-RU" sz="2800" i="1" dirty="0" smtClean="0"/>
              <a:t>    +</a:t>
            </a:r>
            <a:r>
              <a:rPr lang="ru-RU" sz="2800" dirty="0" smtClean="0"/>
              <a:t> </a:t>
            </a:r>
            <a:r>
              <a:rPr lang="ru-RU" sz="2800" dirty="0">
                <a:solidFill>
                  <a:srgbClr val="FFC000"/>
                </a:solidFill>
              </a:rPr>
              <a:t>секретный </a:t>
            </a:r>
            <a:r>
              <a:rPr lang="ru-RU" sz="2800" dirty="0" smtClean="0">
                <a:solidFill>
                  <a:srgbClr val="FFC000"/>
                </a:solidFill>
              </a:rPr>
              <a:t>протокол</a:t>
            </a: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4355976" y="1916832"/>
            <a:ext cx="463416" cy="438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5976" y="2996952"/>
            <a:ext cx="496560" cy="41503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398392" y="3734270"/>
            <a:ext cx="392296" cy="41243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40488"/>
            <a:ext cx="3430944" cy="256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6517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663352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</a:pPr>
            <a:r>
              <a:rPr lang="ru-RU" sz="3200" b="1" dirty="0" smtClean="0">
                <a:solidFill>
                  <a:srgbClr val="FF0000"/>
                </a:solidFill>
                <a:effectLst/>
              </a:rPr>
              <a:t>Совет­ско-германский </a:t>
            </a:r>
            <a:br>
              <a:rPr lang="ru-RU" sz="3200" b="1" dirty="0" smtClean="0">
                <a:solidFill>
                  <a:srgbClr val="FF0000"/>
                </a:solidFill>
                <a:effectLst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</a:rPr>
              <a:t>договор </a:t>
            </a:r>
            <a:r>
              <a:rPr lang="ru-RU" sz="3200" b="1" dirty="0">
                <a:solidFill>
                  <a:srgbClr val="FF0000"/>
                </a:solidFill>
                <a:effectLst/>
              </a:rPr>
              <a:t>о </a:t>
            </a:r>
            <a:r>
              <a:rPr lang="ru-RU" sz="3200" b="1" dirty="0" smtClean="0">
                <a:solidFill>
                  <a:srgbClr val="FF0000"/>
                </a:solidFill>
                <a:effectLst/>
              </a:rPr>
              <a:t>ненападении</a:t>
            </a:r>
            <a:endParaRPr lang="ru-RU" altLang="ru-RU" sz="32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748464" cy="544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					Секретный протокол</a:t>
            </a:r>
          </a:p>
          <a:p>
            <a:pPr marL="0" indent="0">
              <a:buNone/>
            </a:pPr>
            <a:r>
              <a:rPr lang="ru-RU" sz="2800" dirty="0" smtClean="0"/>
              <a:t>					(в </a:t>
            </a:r>
            <a:r>
              <a:rPr lang="ru-RU" sz="2800" dirty="0"/>
              <a:t>советскую зону </a:t>
            </a:r>
            <a:r>
              <a:rPr lang="ru-RU" sz="2800" dirty="0" smtClean="0"/>
              <a:t>						интересов-Финляндия</a:t>
            </a:r>
            <a:r>
              <a:rPr lang="ru-RU" sz="2800" dirty="0"/>
              <a:t>, </a:t>
            </a:r>
            <a:r>
              <a:rPr lang="ru-RU" sz="2800" dirty="0" smtClean="0"/>
              <a:t>					Эстония</a:t>
            </a:r>
            <a:r>
              <a:rPr lang="ru-RU" sz="2800" dirty="0"/>
              <a:t>, </a:t>
            </a:r>
            <a:r>
              <a:rPr lang="ru-RU" sz="2800" dirty="0" smtClean="0"/>
              <a:t>Латвия,</a:t>
            </a:r>
          </a:p>
          <a:p>
            <a:pPr marL="0" indent="0">
              <a:buNone/>
            </a:pPr>
            <a:r>
              <a:rPr lang="ru-RU" sz="2800" dirty="0" smtClean="0"/>
              <a:t>					Бессарабия и Польша</a:t>
            </a:r>
          </a:p>
          <a:p>
            <a:pPr marL="0" indent="0">
              <a:buNone/>
            </a:pPr>
            <a:r>
              <a:rPr lang="ru-RU" sz="2800" dirty="0" smtClean="0"/>
              <a:t>					по рекам </a:t>
            </a:r>
            <a:r>
              <a:rPr lang="ru-RU" sz="2800" dirty="0" err="1" smtClean="0"/>
              <a:t>Нарев</a:t>
            </a:r>
            <a:r>
              <a:rPr lang="ru-RU" sz="2800" dirty="0" smtClean="0"/>
              <a:t> </a:t>
            </a:r>
            <a:r>
              <a:rPr lang="ru-RU" sz="2800" dirty="0"/>
              <a:t>— Висла </a:t>
            </a:r>
            <a:r>
              <a:rPr lang="ru-RU" sz="2800" dirty="0" smtClean="0"/>
              <a:t>					- Сан), 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		широкомасштабное </a:t>
            </a:r>
          </a:p>
          <a:p>
            <a:pPr marL="0" indent="0">
              <a:buNone/>
            </a:pPr>
            <a:r>
              <a:rPr lang="ru-RU" sz="2800" dirty="0" smtClean="0"/>
              <a:t>		сотрудничество</a:t>
            </a:r>
          </a:p>
          <a:p>
            <a:pPr marL="0" indent="0">
              <a:buNone/>
            </a:pPr>
            <a:r>
              <a:rPr lang="ru-RU" sz="2800" dirty="0" smtClean="0"/>
              <a:t>		Советского Союза </a:t>
            </a:r>
          </a:p>
          <a:p>
            <a:pPr marL="0" indent="0">
              <a:buNone/>
            </a:pPr>
            <a:r>
              <a:rPr lang="ru-RU" sz="2800" dirty="0" smtClean="0"/>
              <a:t>	</a:t>
            </a:r>
            <a:r>
              <a:rPr lang="ru-RU" sz="2800" smtClean="0"/>
              <a:t>	и  </a:t>
            </a:r>
            <a:r>
              <a:rPr lang="ru-RU" sz="2800" dirty="0" smtClean="0"/>
              <a:t>Германии </a:t>
            </a:r>
            <a:endParaRPr lang="ru-RU" sz="2800" dirty="0"/>
          </a:p>
          <a:p>
            <a:pPr marL="0" indent="0" algn="ctr"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altLang="ru-RU" sz="2800" b="1" i="1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22343"/>
            <a:ext cx="3384376" cy="349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65280"/>
            <a:ext cx="2703004" cy="2027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8274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обус">
  <a:themeElements>
    <a:clrScheme name="Глобус 1">
      <a:dk1>
        <a:srgbClr val="622100"/>
      </a:dk1>
      <a:lt1>
        <a:srgbClr val="FFFFFF"/>
      </a:lt1>
      <a:dk2>
        <a:srgbClr val="800000"/>
      </a:dk2>
      <a:lt2>
        <a:srgbClr val="FFFFCC"/>
      </a:lt2>
      <a:accent1>
        <a:srgbClr val="E42B00"/>
      </a:accent1>
      <a:accent2>
        <a:srgbClr val="996600"/>
      </a:accent2>
      <a:accent3>
        <a:srgbClr val="C0AAAA"/>
      </a:accent3>
      <a:accent4>
        <a:srgbClr val="DADADA"/>
      </a:accent4>
      <a:accent5>
        <a:srgbClr val="EFACAA"/>
      </a:accent5>
      <a:accent6>
        <a:srgbClr val="8A5C00"/>
      </a:accent6>
      <a:hlink>
        <a:srgbClr val="FADF6C"/>
      </a:hlink>
      <a:folHlink>
        <a:srgbClr val="FF9900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138</Words>
  <Application>Microsoft Office PowerPoint</Application>
  <PresentationFormat>Экран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Глобус</vt:lpstr>
      <vt:lpstr>Литейная</vt:lpstr>
      <vt:lpstr>Международные  отношения в 1930-е гг.</vt:lpstr>
      <vt:lpstr>1928 г. -  пакт  Бриана – Келлога  (договор об отказе от войны как средства политики, присоединился  и СССР)</vt:lpstr>
      <vt:lpstr>Крах Версальско-Вашингтонской системы</vt:lpstr>
      <vt:lpstr>Крах Версальско-Вашингтонской системы</vt:lpstr>
      <vt:lpstr>Агрессивная политика фашистских держав в 1936—1939 гг.</vt:lpstr>
      <vt:lpstr>Политика «умиротворения» и  агрессивная политика фашистских держав в 1936—1939 гг.</vt:lpstr>
      <vt:lpstr>Проблема создания системы коллективной безопасности в Европе. Совет­ско-германский договор о ненападении</vt:lpstr>
      <vt:lpstr>Совет­ско-германский  договор о ненападении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Утверждение основ послевоенного мира</dc:title>
  <dc:creator>Dmitriy Petkun</dc:creator>
  <cp:lastModifiedBy>Dmitriy Petkun</cp:lastModifiedBy>
  <cp:revision>191</cp:revision>
  <dcterms:created xsi:type="dcterms:W3CDTF">2015-06-14T19:08:58Z</dcterms:created>
  <dcterms:modified xsi:type="dcterms:W3CDTF">2015-06-26T08:28:20Z</dcterms:modified>
</cp:coreProperties>
</file>