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  <p:sldId id="290" r:id="rId4"/>
    <p:sldId id="267" r:id="rId5"/>
    <p:sldId id="288" r:id="rId6"/>
    <p:sldId id="277" r:id="rId7"/>
    <p:sldId id="284" r:id="rId8"/>
    <p:sldId id="285" r:id="rId9"/>
    <p:sldId id="269" r:id="rId10"/>
    <p:sldId id="289" r:id="rId11"/>
    <p:sldId id="272" r:id="rId12"/>
    <p:sldId id="282" r:id="rId13"/>
    <p:sldId id="281" r:id="rId14"/>
    <p:sldId id="283" r:id="rId15"/>
    <p:sldId id="291" r:id="rId16"/>
    <p:sldId id="29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02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9AA65-F5E8-4894-A9C8-B71970B97284}" type="datetimeFigureOut">
              <a:rPr lang="ru-RU" smtClean="0"/>
              <a:pPr/>
              <a:t>03.12.2015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8569-3DE1-445D-A896-0E4AA2A95D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9AA65-F5E8-4894-A9C8-B71970B97284}" type="datetimeFigureOut">
              <a:rPr lang="ru-RU" smtClean="0"/>
              <a:pPr/>
              <a:t>03.12.2015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8569-3DE1-445D-A896-0E4AA2A95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9AA65-F5E8-4894-A9C8-B71970B97284}" type="datetimeFigureOut">
              <a:rPr lang="ru-RU" smtClean="0"/>
              <a:pPr/>
              <a:t>03.12.2015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8569-3DE1-445D-A896-0E4AA2A95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9AA65-F5E8-4894-A9C8-B71970B97284}" type="datetimeFigureOut">
              <a:rPr lang="ru-RU" smtClean="0"/>
              <a:pPr/>
              <a:t>03.12.2015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8569-3DE1-445D-A896-0E4AA2A95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9AA65-F5E8-4894-A9C8-B71970B97284}" type="datetimeFigureOut">
              <a:rPr lang="ru-RU" smtClean="0"/>
              <a:pPr/>
              <a:t>03.12.2015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8569-3DE1-445D-A896-0E4AA2A95D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9AA65-F5E8-4894-A9C8-B71970B97284}" type="datetimeFigureOut">
              <a:rPr lang="ru-RU" smtClean="0"/>
              <a:pPr/>
              <a:t>03.12.2015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8569-3DE1-445D-A896-0E4AA2A95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9AA65-F5E8-4894-A9C8-B71970B97284}" type="datetimeFigureOut">
              <a:rPr lang="ru-RU" smtClean="0"/>
              <a:pPr/>
              <a:t>03.12.2015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8569-3DE1-445D-A896-0E4AA2A95DE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9AA65-F5E8-4894-A9C8-B71970B97284}" type="datetimeFigureOut">
              <a:rPr lang="ru-RU" smtClean="0"/>
              <a:pPr/>
              <a:t>03.12.2015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8569-3DE1-445D-A896-0E4AA2A95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9AA65-F5E8-4894-A9C8-B71970B97284}" type="datetimeFigureOut">
              <a:rPr lang="ru-RU" smtClean="0"/>
              <a:pPr/>
              <a:t>03.12.2015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8569-3DE1-445D-A896-0E4AA2A95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9AA65-F5E8-4894-A9C8-B71970B97284}" type="datetimeFigureOut">
              <a:rPr lang="ru-RU" smtClean="0"/>
              <a:pPr/>
              <a:t>03.12.2015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8569-3DE1-445D-A896-0E4AA2A95DE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9AA65-F5E8-4894-A9C8-B71970B97284}" type="datetimeFigureOut">
              <a:rPr lang="ru-RU" smtClean="0"/>
              <a:pPr/>
              <a:t>03.12.2015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8569-3DE1-445D-A896-0E4AA2A95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AF99AA65-F5E8-4894-A9C8-B71970B97284}" type="datetimeFigureOut">
              <a:rPr lang="ru-RU" smtClean="0"/>
              <a:pPr/>
              <a:t>03.12.2015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CB0B8569-3DE1-445D-A896-0E4AA2A95D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 thruBlk="1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73047" y="-387424"/>
            <a:ext cx="6404070" cy="6870625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+mn-lt"/>
              </a:rPr>
              <a:t> </a:t>
            </a:r>
            <a:r>
              <a:rPr lang="ru-RU" sz="4000" b="1" dirty="0" smtClean="0">
                <a:ln w="11430"/>
                <a:solidFill>
                  <a:schemeClr val="bg1"/>
                </a:solidFill>
                <a:latin typeface="+mn-lt"/>
              </a:rPr>
              <a:t>Курс  на построение</a:t>
            </a:r>
            <a:br>
              <a:rPr lang="ru-RU" sz="4000" b="1" dirty="0" smtClean="0">
                <a:ln w="11430"/>
                <a:solidFill>
                  <a:schemeClr val="bg1"/>
                </a:solidFill>
                <a:latin typeface="+mn-lt"/>
              </a:rPr>
            </a:br>
            <a:r>
              <a:rPr lang="ru-RU" sz="4000" b="1" dirty="0" smtClean="0">
                <a:ln w="11430"/>
                <a:solidFill>
                  <a:schemeClr val="bg1"/>
                </a:solidFill>
                <a:latin typeface="+mn-lt"/>
              </a:rPr>
              <a:t>социализма</a:t>
            </a:r>
            <a:r>
              <a:rPr lang="ru-RU" sz="4000" b="1" i="1" dirty="0" smtClean="0">
                <a:ln w="11430"/>
                <a:solidFill>
                  <a:schemeClr val="bg1"/>
                </a:solidFill>
                <a:latin typeface="+mn-lt"/>
              </a:rPr>
              <a:t> </a:t>
            </a:r>
            <a:r>
              <a:rPr lang="ru-RU" sz="4000" b="1" dirty="0" smtClean="0">
                <a:ln w="11430"/>
                <a:solidFill>
                  <a:schemeClr val="bg1"/>
                </a:solidFill>
                <a:latin typeface="+mn-lt"/>
              </a:rPr>
              <a:t> в СССР</a:t>
            </a:r>
            <a:br>
              <a:rPr lang="ru-RU" sz="4000" b="1" dirty="0" smtClean="0">
                <a:ln w="11430"/>
                <a:solidFill>
                  <a:schemeClr val="bg1"/>
                </a:solidFill>
                <a:latin typeface="+mn-lt"/>
              </a:rPr>
            </a:b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</a:br>
            <a:r>
              <a:rPr lang="ru-RU" sz="4400" b="1" dirty="0" smtClean="0">
                <a:ln w="11430"/>
                <a:solidFill>
                  <a:srgbClr val="C00000"/>
                </a:solidFill>
              </a:rPr>
              <a:t>Индустриализация</a:t>
            </a:r>
            <a:br>
              <a:rPr lang="ru-RU" sz="4400" b="1" dirty="0" smtClean="0">
                <a:ln w="11430"/>
                <a:solidFill>
                  <a:srgbClr val="C00000"/>
                </a:solidFill>
              </a:rPr>
            </a:br>
            <a:r>
              <a:rPr lang="ru-RU" sz="4400" b="1" dirty="0" smtClean="0">
                <a:ln w="11430"/>
                <a:solidFill>
                  <a:srgbClr val="C00000"/>
                </a:solidFill>
              </a:rPr>
              <a:t>и  коллективизация</a:t>
            </a:r>
            <a:r>
              <a:rPr lang="ru-RU" sz="4800" b="1" dirty="0" smtClean="0">
                <a:ln w="11430"/>
                <a:solidFill>
                  <a:srgbClr val="C00000"/>
                </a:solidFill>
              </a:rPr>
              <a:t/>
            </a:r>
            <a:br>
              <a:rPr lang="ru-RU" sz="4800" b="1" dirty="0" smtClean="0">
                <a:ln w="11430"/>
                <a:solidFill>
                  <a:srgbClr val="C00000"/>
                </a:solidFill>
              </a:rPr>
            </a:br>
            <a:r>
              <a:rPr lang="ru-RU" sz="5300" b="1" dirty="0" smtClean="0">
                <a:ln w="11430"/>
                <a:solidFill>
                  <a:srgbClr val="C00000"/>
                </a:solidFill>
              </a:rPr>
              <a:t/>
            </a:r>
            <a:br>
              <a:rPr lang="ru-RU" sz="5300" b="1" dirty="0" smtClean="0">
                <a:ln w="11430"/>
                <a:solidFill>
                  <a:srgbClr val="C00000"/>
                </a:solidFill>
              </a:rPr>
            </a:br>
            <a:r>
              <a:rPr lang="ru-RU" sz="5300" b="1" dirty="0" smtClean="0">
                <a:ln w="11430"/>
                <a:solidFill>
                  <a:srgbClr val="C00000"/>
                </a:solidFill>
              </a:rPr>
              <a:t/>
            </a:r>
            <a:br>
              <a:rPr lang="ru-RU" sz="5300" b="1" dirty="0" smtClean="0">
                <a:ln w="11430"/>
                <a:solidFill>
                  <a:srgbClr val="C00000"/>
                </a:solidFill>
              </a:rPr>
            </a:br>
            <a:endParaRPr lang="ru-RU" sz="3100" b="1" dirty="0">
              <a:ln w="11430"/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Program Files\Microsoft Office\MEDIA\OFFICE12\Lines\BD21318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3714752"/>
            <a:ext cx="5934075" cy="666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076" name="Picture 4" descr="http://russia.iratta.com/img/17_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7770" y="-11124"/>
            <a:ext cx="2249036" cy="3923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774" y="484770"/>
            <a:ext cx="9123203" cy="6354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397215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4282" y="-147655"/>
            <a:ext cx="8229600" cy="1143000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l"/>
            <a:r>
              <a:rPr lang="ru-RU" sz="32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</a:rPr>
              <a:t>Коллективизация  с/х</a:t>
            </a:r>
            <a:endParaRPr lang="ru-RU" sz="32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1289586"/>
            <a:ext cx="8229600" cy="1000132"/>
          </a:xfrm>
        </p:spPr>
        <p:txBody>
          <a:bodyPr>
            <a:noAutofit/>
          </a:bodyPr>
          <a:lstStyle/>
          <a:p>
            <a:pPr marL="0" indent="357188" algn="just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C00000"/>
                </a:solidFill>
                <a:cs typeface="Arial" pitchFamily="34" charset="0"/>
              </a:rPr>
              <a:t>В дек. </a:t>
            </a:r>
            <a:r>
              <a:rPr lang="ru-RU" sz="2800" b="1" dirty="0" smtClean="0">
                <a:solidFill>
                  <a:srgbClr val="C00000"/>
                </a:solidFill>
                <a:cs typeface="Arial" pitchFamily="34" charset="0"/>
              </a:rPr>
              <a:t>1927 г. </a:t>
            </a:r>
            <a:r>
              <a:rPr lang="en-US" sz="2800" b="1" dirty="0" smtClean="0">
                <a:solidFill>
                  <a:srgbClr val="C00000"/>
                </a:solidFill>
                <a:cs typeface="Arial" pitchFamily="34" charset="0"/>
              </a:rPr>
              <a:t>XV</a:t>
            </a:r>
            <a:r>
              <a:rPr lang="ru-RU" sz="2800" b="1" dirty="0" smtClean="0">
                <a:solidFill>
                  <a:srgbClr val="C00000"/>
                </a:solidFill>
                <a:cs typeface="Arial" pitchFamily="34" charset="0"/>
              </a:rPr>
              <a:t> съезд ВКП(б</a:t>
            </a:r>
            <a:r>
              <a:rPr lang="ru-RU" sz="2800" dirty="0" smtClean="0">
                <a:solidFill>
                  <a:srgbClr val="C00000"/>
                </a:solidFill>
                <a:cs typeface="Arial" pitchFamily="34" charset="0"/>
              </a:rPr>
              <a:t>)</a:t>
            </a:r>
          </a:p>
          <a:p>
            <a:pPr marL="0" indent="357188" algn="just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C00000"/>
                </a:solidFill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cs typeface="Arial" pitchFamily="34" charset="0"/>
              </a:rPr>
              <a:t>провозгласил коллективизацию</a:t>
            </a:r>
          </a:p>
          <a:p>
            <a:pPr marL="0" indent="357188" algn="just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rgbClr val="C00000"/>
                </a:solidFill>
                <a:cs typeface="Arial" pitchFamily="34" charset="0"/>
              </a:rPr>
              <a:t> </a:t>
            </a:r>
            <a:r>
              <a:rPr lang="ru-RU" sz="2800" dirty="0" smtClean="0">
                <a:solidFill>
                  <a:srgbClr val="C00000"/>
                </a:solidFill>
                <a:cs typeface="Arial" pitchFamily="34" charset="0"/>
              </a:rPr>
              <a:t>основной задачей партии в деревне. </a:t>
            </a:r>
            <a:endParaRPr lang="ru-RU" sz="2800" dirty="0">
              <a:solidFill>
                <a:srgbClr val="C00000"/>
              </a:solidFill>
              <a:cs typeface="Arial" pitchFamily="34" charset="0"/>
            </a:endParaRPr>
          </a:p>
        </p:txBody>
      </p:sp>
      <p:pic>
        <p:nvPicPr>
          <p:cNvPr id="4" name="Picture 2" descr="C:\Program Files\Microsoft Office\MEDIA\OFFICE12\Lines\BD21318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928670"/>
            <a:ext cx="5934075" cy="666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8" name="TextBox 17"/>
          <p:cNvSpPr txBox="1"/>
          <p:nvPr/>
        </p:nvSpPr>
        <p:spPr>
          <a:xfrm>
            <a:off x="496792" y="4705980"/>
            <a:ext cx="6052594" cy="52322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cs typeface="Arial" pitchFamily="34" charset="0"/>
              </a:rPr>
              <a:t>Цели коллективизации с/х:</a:t>
            </a:r>
            <a:endParaRPr lang="ru-RU" sz="2800" b="1" dirty="0"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7584" y="2385426"/>
            <a:ext cx="5721802" cy="153233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Коллективизация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</a:t>
            </a:r>
            <a:r>
              <a:rPr lang="ru-RU" sz="2800" dirty="0" smtClean="0">
                <a:cs typeface="Arial" pitchFamily="34" charset="0"/>
              </a:rPr>
              <a:t>–объединение мелких крестьянских хозяйств в крупные  коллективные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75656" y="5229200"/>
            <a:ext cx="70567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cs typeface="Arial" pitchFamily="34" charset="0"/>
              </a:rPr>
              <a:t>- перекачивание </a:t>
            </a:r>
            <a:r>
              <a:rPr lang="ru-RU" sz="2800" b="1" dirty="0">
                <a:cs typeface="Arial" pitchFamily="34" charset="0"/>
              </a:rPr>
              <a:t>средств</a:t>
            </a:r>
            <a:r>
              <a:rPr lang="ru-RU" sz="2800" dirty="0">
                <a:cs typeface="Arial" pitchFamily="34" charset="0"/>
              </a:rPr>
              <a:t> из деревни в город </a:t>
            </a:r>
            <a:r>
              <a:rPr lang="ru-RU" sz="2800" b="1" dirty="0">
                <a:cs typeface="Arial" pitchFamily="34" charset="0"/>
              </a:rPr>
              <a:t>для </a:t>
            </a:r>
            <a:r>
              <a:rPr lang="ru-RU" sz="2800" b="1" dirty="0" smtClean="0">
                <a:cs typeface="Arial" pitchFamily="34" charset="0"/>
              </a:rPr>
              <a:t>индустриализации;</a:t>
            </a:r>
          </a:p>
          <a:p>
            <a:pPr lvl="0">
              <a:defRPr/>
            </a:pPr>
            <a:r>
              <a:rPr lang="ru-RU" sz="2800" b="1" dirty="0" smtClean="0">
                <a:cs typeface="Arial" pitchFamily="34" charset="0"/>
              </a:rPr>
              <a:t>- ликвидация кулачества </a:t>
            </a:r>
            <a:r>
              <a:rPr lang="ru-RU" sz="2800" b="1" dirty="0">
                <a:cs typeface="Arial" pitchFamily="34" charset="0"/>
              </a:rPr>
              <a:t>как </a:t>
            </a:r>
            <a:r>
              <a:rPr lang="ru-RU" sz="2800" b="1" dirty="0" smtClean="0">
                <a:cs typeface="Arial" pitchFamily="34" charset="0"/>
              </a:rPr>
              <a:t>класса</a:t>
            </a:r>
            <a:endParaRPr lang="ru-RU" sz="2800" b="1" dirty="0">
              <a:cs typeface="Arial" pitchFamily="34" charset="0"/>
            </a:endParaRPr>
          </a:p>
        </p:txBody>
      </p:sp>
      <p:pic>
        <p:nvPicPr>
          <p:cNvPr id="9" name="Рисунок 6" descr="ауа.jpe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6274" y="1030532"/>
            <a:ext cx="2191473" cy="2809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4282" y="-147655"/>
            <a:ext cx="8229600" cy="1143000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l"/>
            <a:r>
              <a:rPr lang="ru-RU" sz="32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</a:rPr>
              <a:t>Коллективизация  с/х    (с п л о ш н а я)</a:t>
            </a:r>
            <a:endParaRPr lang="ru-RU" sz="32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93247" y="3429000"/>
            <a:ext cx="6547647" cy="1000132"/>
          </a:xfrm>
        </p:spPr>
        <p:txBody>
          <a:bodyPr>
            <a:noAutofit/>
          </a:bodyPr>
          <a:lstStyle/>
          <a:p>
            <a:pPr marL="0" indent="0" algn="just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800" dirty="0" smtClean="0"/>
              <a:t>	В 1929-1931 </a:t>
            </a:r>
            <a:r>
              <a:rPr lang="ru-RU" sz="2800" dirty="0"/>
              <a:t>гг. почти все </a:t>
            </a:r>
            <a:r>
              <a:rPr lang="ru-RU" sz="2800" b="1" dirty="0"/>
              <a:t>крестьяне </a:t>
            </a:r>
            <a:r>
              <a:rPr lang="ru-RU" sz="2800" dirty="0" smtClean="0"/>
              <a:t>были </a:t>
            </a:r>
            <a:r>
              <a:rPr lang="ru-RU" sz="2800" b="1" dirty="0"/>
              <a:t>объединены в </a:t>
            </a:r>
            <a:r>
              <a:rPr lang="ru-RU" sz="2800" b="1" i="1" dirty="0"/>
              <a:t>коллективные хозяйства (колхозы</a:t>
            </a:r>
            <a:r>
              <a:rPr lang="ru-RU" sz="2800" b="1" i="1" dirty="0" smtClean="0"/>
              <a:t>) и </a:t>
            </a:r>
            <a:r>
              <a:rPr lang="ru-RU" sz="2800" b="1" i="1" dirty="0"/>
              <a:t>советские хозяйства (сов­хозы)</a:t>
            </a:r>
            <a:r>
              <a:rPr lang="ru-RU" sz="2800" i="1" dirty="0"/>
              <a:t>. </a:t>
            </a:r>
            <a:r>
              <a:rPr lang="ru-RU" sz="2800" b="1" dirty="0"/>
              <a:t>Земля</a:t>
            </a:r>
            <a:r>
              <a:rPr lang="ru-RU" sz="2800" dirty="0"/>
              <a:t> и средства производства крестьян переходили </a:t>
            </a:r>
            <a:r>
              <a:rPr lang="ru-RU" sz="2800" b="1" dirty="0"/>
              <a:t>в собственность кол­хозов </a:t>
            </a:r>
            <a:r>
              <a:rPr lang="ru-RU" sz="2800" dirty="0"/>
              <a:t>или</a:t>
            </a:r>
            <a:r>
              <a:rPr lang="ru-RU" sz="2800" b="1" dirty="0"/>
              <a:t> совхозов</a:t>
            </a:r>
            <a:r>
              <a:rPr lang="ru-RU" sz="2800" b="1" dirty="0" smtClean="0"/>
              <a:t>.</a:t>
            </a:r>
          </a:p>
          <a:p>
            <a:pPr marL="0" indent="0" algn="just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800" dirty="0" smtClean="0"/>
              <a:t>	</a:t>
            </a:r>
            <a:r>
              <a:rPr lang="ru-RU" sz="2800" b="1" dirty="0" smtClean="0"/>
              <a:t>Колхозы </a:t>
            </a:r>
            <a:r>
              <a:rPr lang="ru-RU" sz="2800" b="1" dirty="0"/>
              <a:t>выполняли планы обязательных поста­вок продукции </a:t>
            </a:r>
            <a:r>
              <a:rPr lang="ru-RU" sz="2800" dirty="0"/>
              <a:t>государству, которые в большинстве случаев были </a:t>
            </a:r>
            <a:r>
              <a:rPr lang="ru-RU" sz="2800" dirty="0" smtClean="0"/>
              <a:t>завышенными</a:t>
            </a:r>
            <a:endParaRPr lang="ru-RU" sz="2800" dirty="0"/>
          </a:p>
          <a:p>
            <a:pPr marL="0" indent="357188" algn="just">
              <a:buNone/>
            </a:pPr>
            <a:endParaRPr lang="ru-RU" sz="2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C:\Program Files\Microsoft Office\MEDIA\OFFICE12\Lines\BD21318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928670"/>
            <a:ext cx="5934075" cy="666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Picture 4" descr="http://www.home-edu.ru/user/uatml/00000754/histbibil/ist_otech/20vek/imgs/ekonom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1886" y="917546"/>
            <a:ext cx="1905000" cy="283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122927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4282" y="-147655"/>
            <a:ext cx="8229600" cy="1143000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l"/>
            <a:r>
              <a:rPr lang="ru-RU" sz="32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</a:rPr>
              <a:t>Коллективизация  с/х</a:t>
            </a:r>
            <a:endParaRPr lang="ru-RU" sz="32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20088" y="1700808"/>
            <a:ext cx="8229600" cy="1000132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800" dirty="0" smtClean="0">
                <a:solidFill>
                  <a:schemeClr val="tx1"/>
                </a:solidFill>
                <a:cs typeface="Arial" pitchFamily="34" charset="0"/>
              </a:rPr>
              <a:t>	Подменялась </a:t>
            </a:r>
            <a:r>
              <a:rPr lang="ru-RU" sz="2800" b="1" i="1" dirty="0" smtClean="0">
                <a:solidFill>
                  <a:srgbClr val="C00000"/>
                </a:solidFill>
                <a:cs typeface="Arial" pitchFamily="34" charset="0"/>
              </a:rPr>
              <a:t>раскулачиванием </a:t>
            </a:r>
            <a:r>
              <a:rPr lang="ru-RU" sz="2800" b="1" i="1" dirty="0" smtClean="0">
                <a:solidFill>
                  <a:schemeClr val="tx1"/>
                </a:solidFill>
                <a:cs typeface="Arial" pitchFamily="34" charset="0"/>
              </a:rPr>
              <a:t>-</a:t>
            </a:r>
            <a:r>
              <a:rPr lang="ru-RU" sz="2800" b="1" i="1" dirty="0" smtClean="0">
                <a:solidFill>
                  <a:srgbClr val="C00000"/>
                </a:solidFill>
                <a:cs typeface="Arial" pitchFamily="34" charset="0"/>
              </a:rPr>
              <a:t> </a:t>
            </a:r>
            <a:r>
              <a:rPr lang="ru-RU" sz="2800" b="1" i="1" dirty="0" smtClean="0"/>
              <a:t>конфискация имущества и высылка в Сибирь зажиточных, а также отказывавшихся вступать в колхоз </a:t>
            </a:r>
            <a:r>
              <a:rPr lang="ru-RU" sz="2800" b="1" i="1" dirty="0" smtClean="0"/>
              <a:t> крестьян</a:t>
            </a:r>
            <a:endParaRPr lang="ru-RU" sz="2800" b="1" i="1" dirty="0">
              <a:solidFill>
                <a:srgbClr val="C00000"/>
              </a:solidFill>
              <a:cs typeface="Arial" pitchFamily="34" charset="0"/>
            </a:endParaRPr>
          </a:p>
        </p:txBody>
      </p:sp>
      <p:pic>
        <p:nvPicPr>
          <p:cNvPr id="4" name="Picture 2" descr="C:\Program Files\Microsoft Office\MEDIA\OFFICE12\Lines\BD21318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928670"/>
            <a:ext cx="5934075" cy="666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9" name="Picture 2" descr="http://ic.pics.livejournal.com/pbs990/16373489/161955/161955_original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3371518"/>
            <a:ext cx="3266010" cy="2408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46" name="Picture 2" descr="http://beta.inosmi.ru/images/15811/57/15811576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326" y="3284984"/>
            <a:ext cx="4396176" cy="2478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593745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4282" y="-147655"/>
            <a:ext cx="8229600" cy="1143000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l"/>
            <a:r>
              <a:rPr lang="ru-RU" sz="32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</a:rPr>
              <a:t>Коллективизация  с/х</a:t>
            </a:r>
            <a:endParaRPr lang="ru-RU" sz="32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2132856"/>
            <a:ext cx="8229600" cy="1000132"/>
          </a:xfrm>
        </p:spPr>
        <p:txBody>
          <a:bodyPr>
            <a:noAutofit/>
          </a:bodyPr>
          <a:lstStyle/>
          <a:p>
            <a:pPr marL="0" indent="357188" algn="just">
              <a:buNone/>
            </a:pPr>
            <a:r>
              <a:rPr lang="ru-RU" sz="2800" b="1" dirty="0" smtClean="0">
                <a:solidFill>
                  <a:srgbClr val="C00000"/>
                </a:solidFill>
                <a:cs typeface="Arial" pitchFamily="34" charset="0"/>
              </a:rPr>
              <a:t>Последствия сплошной коллективизации:</a:t>
            </a:r>
          </a:p>
          <a:p>
            <a:pPr algn="just">
              <a:buFontTx/>
              <a:buChar char="-"/>
            </a:pPr>
            <a:r>
              <a:rPr lang="ru-RU" sz="2800" dirty="0">
                <a:solidFill>
                  <a:schemeClr val="tx1"/>
                </a:solidFill>
                <a:cs typeface="Arial" pitchFamily="34" charset="0"/>
              </a:rPr>
              <a:t>с</a:t>
            </a:r>
            <a:r>
              <a:rPr lang="ru-RU" sz="2800" dirty="0" smtClean="0">
                <a:solidFill>
                  <a:schemeClr val="tx1"/>
                </a:solidFill>
                <a:cs typeface="Arial" pitchFamily="34" charset="0"/>
              </a:rPr>
              <a:t>оздание крупного с\х производства;</a:t>
            </a:r>
          </a:p>
          <a:p>
            <a:pPr algn="just">
              <a:buFontTx/>
              <a:buChar char="-"/>
            </a:pPr>
            <a:r>
              <a:rPr lang="ru-RU" sz="2800" b="1" dirty="0">
                <a:solidFill>
                  <a:schemeClr val="tx1"/>
                </a:solidFill>
                <a:cs typeface="Arial" pitchFamily="34" charset="0"/>
              </a:rPr>
              <a:t>п</a:t>
            </a:r>
            <a:r>
              <a:rPr lang="ru-RU" sz="2800" b="1" dirty="0" smtClean="0">
                <a:solidFill>
                  <a:schemeClr val="tx1"/>
                </a:solidFill>
                <a:cs typeface="Arial" pitchFamily="34" charset="0"/>
              </a:rPr>
              <a:t>олучение средств для индустриализации;</a:t>
            </a:r>
          </a:p>
          <a:p>
            <a:pPr algn="just">
              <a:buFontTx/>
              <a:buChar char="-"/>
            </a:pPr>
            <a:r>
              <a:rPr lang="ru-RU" sz="2800" dirty="0">
                <a:solidFill>
                  <a:schemeClr val="tx1"/>
                </a:solidFill>
                <a:cs typeface="Arial" pitchFamily="34" charset="0"/>
              </a:rPr>
              <a:t>л</a:t>
            </a:r>
            <a:r>
              <a:rPr lang="ru-RU" sz="2800" dirty="0" smtClean="0">
                <a:solidFill>
                  <a:schemeClr val="tx1"/>
                </a:solidFill>
                <a:cs typeface="Arial" pitchFamily="34" charset="0"/>
              </a:rPr>
              <a:t>иквидация кулачества;</a:t>
            </a:r>
          </a:p>
          <a:p>
            <a:pPr algn="just">
              <a:buFontTx/>
              <a:buChar char="-"/>
            </a:pPr>
            <a:r>
              <a:rPr lang="ru-RU" sz="2800" dirty="0">
                <a:solidFill>
                  <a:schemeClr val="tx1"/>
                </a:solidFill>
                <a:cs typeface="Arial" pitchFamily="34" charset="0"/>
              </a:rPr>
              <a:t>о</a:t>
            </a:r>
            <a:r>
              <a:rPr lang="ru-RU" sz="2800" dirty="0" smtClean="0">
                <a:solidFill>
                  <a:schemeClr val="tx1"/>
                </a:solidFill>
                <a:cs typeface="Arial" pitchFamily="34" charset="0"/>
              </a:rPr>
              <a:t>бнищание деревни</a:t>
            </a:r>
          </a:p>
          <a:p>
            <a:pPr algn="just">
              <a:buFontTx/>
              <a:buChar char="-"/>
            </a:pPr>
            <a:endParaRPr lang="ru-RU" sz="2800" dirty="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4" name="Picture 2" descr="C:\Program Files\Microsoft Office\MEDIA\OFFICE12\Lines\BD21318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928670"/>
            <a:ext cx="5934075" cy="666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Рисунок 1" descr="rm_10_879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4953" y="3111824"/>
            <a:ext cx="2304256" cy="3511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8" descr="http://ichef-1.bbci.co.uk/news/ws/304/amz/worldservice/live/assets/images/2010/01/14/100114015858_golodomor_226x170_nocredi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0547" y="4437112"/>
            <a:ext cx="2453453" cy="1840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://img-fotki.yandex.ru/get/3500/varjag-2007.5f/0_303aa_fd13fc81_L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326" t="23746"/>
          <a:stretch/>
        </p:blipFill>
        <p:spPr bwMode="auto">
          <a:xfrm>
            <a:off x="500034" y="4226650"/>
            <a:ext cx="3322340" cy="2050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330641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4247585"/>
              </p:ext>
            </p:extLst>
          </p:nvPr>
        </p:nvGraphicFramePr>
        <p:xfrm>
          <a:off x="323528" y="1124744"/>
          <a:ext cx="8820471" cy="540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4376"/>
                <a:gridCol w="2495938"/>
                <a:gridCol w="2940157"/>
              </a:tblGrid>
              <a:tr h="5400600">
                <a:tc>
                  <a:txBody>
                    <a:bodyPr/>
                    <a:lstStyle/>
                    <a:p>
                      <a:pPr algn="ctr"/>
                      <a:endParaRPr lang="ru-RU" sz="2800" u="sng" dirty="0" smtClean="0"/>
                    </a:p>
                    <a:p>
                      <a:pPr algn="ctr"/>
                      <a:r>
                        <a:rPr lang="ru-RU" sz="2800" u="sng" dirty="0" smtClean="0"/>
                        <a:t>знать:</a:t>
                      </a:r>
                    </a:p>
                    <a:p>
                      <a:pPr algn="l"/>
                      <a:endParaRPr lang="ru-RU" sz="2800" i="1" u="none" dirty="0" smtClean="0"/>
                    </a:p>
                    <a:p>
                      <a:pPr algn="l"/>
                      <a:r>
                        <a:rPr lang="ru-RU" sz="2800" i="1" u="none" dirty="0" smtClean="0"/>
                        <a:t>индустриализация-</a:t>
                      </a:r>
                    </a:p>
                    <a:p>
                      <a:pPr algn="l"/>
                      <a:endParaRPr lang="ru-RU" sz="2800" i="1" u="none" dirty="0" smtClean="0"/>
                    </a:p>
                    <a:p>
                      <a:pPr algn="l"/>
                      <a:r>
                        <a:rPr lang="ru-RU" sz="2800" i="1" u="none" dirty="0" smtClean="0"/>
                        <a:t>пятилетка</a:t>
                      </a:r>
                    </a:p>
                    <a:p>
                      <a:pPr algn="l"/>
                      <a:r>
                        <a:rPr lang="ru-RU" sz="2800" i="1" u="none" dirty="0" smtClean="0"/>
                        <a:t>стахановское движение</a:t>
                      </a:r>
                    </a:p>
                    <a:p>
                      <a:pPr algn="l"/>
                      <a:endParaRPr lang="ru-RU" sz="2800" i="1" u="none" dirty="0" smtClean="0"/>
                    </a:p>
                    <a:p>
                      <a:pPr algn="l"/>
                      <a:r>
                        <a:rPr lang="ru-RU" sz="2800" i="1" u="none" dirty="0" smtClean="0"/>
                        <a:t>коллективизация -</a:t>
                      </a:r>
                    </a:p>
                    <a:p>
                      <a:pPr algn="l"/>
                      <a:endParaRPr lang="ru-RU" sz="2800" i="1" u="none" dirty="0" smtClean="0"/>
                    </a:p>
                    <a:p>
                      <a:pPr algn="l"/>
                      <a:r>
                        <a:rPr lang="ru-RU" sz="2800" i="1" u="none" dirty="0" smtClean="0"/>
                        <a:t>раскулачивание</a:t>
                      </a:r>
                      <a:endParaRPr lang="ru-RU" sz="2800" i="1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  <a:p>
                      <a:endParaRPr lang="ru-RU" sz="2200" dirty="0" smtClean="0"/>
                    </a:p>
                    <a:p>
                      <a:r>
                        <a:rPr lang="ru-RU" sz="2200" dirty="0" smtClean="0"/>
                        <a:t>сущностные характеристики, противоречия, итоги</a:t>
                      </a:r>
                    </a:p>
                    <a:p>
                      <a:endParaRPr lang="ru-RU" sz="2200" dirty="0" smtClean="0"/>
                    </a:p>
                    <a:p>
                      <a:endParaRPr lang="ru-RU" sz="2200" dirty="0" smtClean="0"/>
                    </a:p>
                    <a:p>
                      <a:endParaRPr lang="ru-RU" sz="2200" dirty="0" smtClean="0"/>
                    </a:p>
                    <a:p>
                      <a:endParaRPr lang="ru-RU" sz="2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dirty="0" smtClean="0"/>
                        <a:t>сущностные характеристики, противоречия, итоги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sz="2800" u="sng" dirty="0" smtClean="0"/>
                    </a:p>
                    <a:p>
                      <a:pPr algn="ctr"/>
                      <a:r>
                        <a:rPr lang="ru-RU" sz="2800" u="sng" dirty="0" smtClean="0"/>
                        <a:t>уметь</a:t>
                      </a:r>
                    </a:p>
                    <a:p>
                      <a:pPr algn="ctr"/>
                      <a:endParaRPr lang="ru-RU" sz="2800" u="sng" dirty="0" smtClean="0"/>
                    </a:p>
                    <a:p>
                      <a:pPr algn="l"/>
                      <a:r>
                        <a:rPr lang="ru-RU" sz="2800" b="0" u="none" dirty="0" smtClean="0"/>
                        <a:t>анализировать исторические документы</a:t>
                      </a:r>
                    </a:p>
                    <a:p>
                      <a:pPr algn="l"/>
                      <a:r>
                        <a:rPr lang="ru-RU" sz="2800" b="0" u="none" dirty="0" smtClean="0"/>
                        <a:t>(с.96)</a:t>
                      </a:r>
                      <a:endParaRPr lang="ru-RU" sz="2800" b="0" u="non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699792" y="404664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ЦЕЛИ: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58277302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</a:t>
            </a:r>
            <a:r>
              <a:rPr lang="ru-RU" sz="3200" b="1" u="sng" dirty="0" err="1" smtClean="0">
                <a:solidFill>
                  <a:schemeClr val="accent1"/>
                </a:solidFill>
              </a:rPr>
              <a:t>Д.з</a:t>
            </a:r>
            <a:r>
              <a:rPr lang="ru-RU" sz="3200" b="1" u="sng" dirty="0" smtClean="0">
                <a:solidFill>
                  <a:schemeClr val="accent1"/>
                </a:solidFill>
              </a:rPr>
              <a:t>.:</a:t>
            </a:r>
            <a:r>
              <a:rPr lang="ru-RU" sz="3200" b="1" dirty="0" smtClean="0">
                <a:solidFill>
                  <a:schemeClr val="accent1"/>
                </a:solidFill>
              </a:rPr>
              <a:t> </a:t>
            </a:r>
            <a:r>
              <a:rPr lang="ru-RU" sz="3200" dirty="0" smtClean="0">
                <a:solidFill>
                  <a:schemeClr val="accent1"/>
                </a:solidFill>
              </a:rPr>
              <a:t>§ 14, </a:t>
            </a:r>
            <a:r>
              <a:rPr lang="ru-RU" sz="3200" dirty="0" err="1" smtClean="0">
                <a:solidFill>
                  <a:schemeClr val="accent1"/>
                </a:solidFill>
              </a:rPr>
              <a:t>вопр</a:t>
            </a:r>
            <a:r>
              <a:rPr lang="ru-RU" sz="3200" dirty="0" smtClean="0">
                <a:solidFill>
                  <a:schemeClr val="accent1"/>
                </a:solidFill>
              </a:rPr>
              <a:t>. 1,4,5 – до 6б.</a:t>
            </a:r>
          </a:p>
          <a:p>
            <a:pPr marL="0" indent="0">
              <a:buNone/>
            </a:pPr>
            <a:r>
              <a:rPr lang="ru-RU" sz="3200" dirty="0">
                <a:solidFill>
                  <a:schemeClr val="accent1"/>
                </a:solidFill>
              </a:rPr>
              <a:t>	</a:t>
            </a:r>
            <a:r>
              <a:rPr lang="ru-RU" sz="3200" dirty="0" smtClean="0">
                <a:solidFill>
                  <a:schemeClr val="accent1"/>
                </a:solidFill>
              </a:rPr>
              <a:t>	   </a:t>
            </a:r>
            <a:r>
              <a:rPr lang="ru-RU" sz="3200" dirty="0" err="1" smtClean="0">
                <a:solidFill>
                  <a:schemeClr val="accent1"/>
                </a:solidFill>
              </a:rPr>
              <a:t>вопр</a:t>
            </a:r>
            <a:r>
              <a:rPr lang="ru-RU" sz="3200" dirty="0" smtClean="0">
                <a:solidFill>
                  <a:schemeClr val="accent1"/>
                </a:solidFill>
              </a:rPr>
              <a:t>. 3 – до 8б.</a:t>
            </a:r>
          </a:p>
          <a:p>
            <a:pPr marL="0" indent="0">
              <a:buNone/>
            </a:pPr>
            <a:r>
              <a:rPr lang="ru-RU" sz="3200" dirty="0">
                <a:solidFill>
                  <a:schemeClr val="accent1"/>
                </a:solidFill>
              </a:rPr>
              <a:t> </a:t>
            </a:r>
            <a:r>
              <a:rPr lang="ru-RU" sz="3200" dirty="0" smtClean="0">
                <a:solidFill>
                  <a:schemeClr val="accent1"/>
                </a:solidFill>
              </a:rPr>
              <a:t>                    </a:t>
            </a:r>
            <a:r>
              <a:rPr lang="ru-RU" sz="3200" i="1" dirty="0" smtClean="0">
                <a:solidFill>
                  <a:schemeClr val="accent1"/>
                </a:solidFill>
              </a:rPr>
              <a:t>Предлагаем обсудить </a:t>
            </a:r>
            <a:r>
              <a:rPr lang="ru-RU" sz="3200" dirty="0" smtClean="0">
                <a:solidFill>
                  <a:schemeClr val="accent1"/>
                </a:solidFill>
              </a:rPr>
              <a:t>– 9 б.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chemeClr val="accent1"/>
                </a:solidFill>
              </a:rPr>
              <a:t>                     (с.96)</a:t>
            </a:r>
            <a:endParaRPr lang="ru-RU" sz="3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91111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3602107"/>
              </p:ext>
            </p:extLst>
          </p:nvPr>
        </p:nvGraphicFramePr>
        <p:xfrm>
          <a:off x="323528" y="1124744"/>
          <a:ext cx="8820471" cy="540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4376"/>
                <a:gridCol w="2495938"/>
                <a:gridCol w="2940157"/>
              </a:tblGrid>
              <a:tr h="5400600">
                <a:tc>
                  <a:txBody>
                    <a:bodyPr/>
                    <a:lstStyle/>
                    <a:p>
                      <a:pPr algn="ctr"/>
                      <a:endParaRPr lang="ru-RU" sz="2800" u="sng" dirty="0" smtClean="0"/>
                    </a:p>
                    <a:p>
                      <a:pPr algn="ctr"/>
                      <a:r>
                        <a:rPr lang="ru-RU" sz="2800" u="sng" dirty="0" smtClean="0"/>
                        <a:t>знать:</a:t>
                      </a:r>
                    </a:p>
                    <a:p>
                      <a:pPr algn="l"/>
                      <a:endParaRPr lang="ru-RU" sz="2800" i="1" u="none" dirty="0" smtClean="0"/>
                    </a:p>
                    <a:p>
                      <a:pPr algn="l"/>
                      <a:r>
                        <a:rPr lang="ru-RU" sz="2800" i="1" u="none" dirty="0" smtClean="0"/>
                        <a:t>индустриализация-</a:t>
                      </a:r>
                    </a:p>
                    <a:p>
                      <a:pPr algn="l"/>
                      <a:endParaRPr lang="ru-RU" sz="2800" i="1" u="none" dirty="0" smtClean="0"/>
                    </a:p>
                    <a:p>
                      <a:pPr algn="l"/>
                      <a:r>
                        <a:rPr lang="ru-RU" sz="2800" i="1" u="none" dirty="0" smtClean="0"/>
                        <a:t>пятилетка</a:t>
                      </a:r>
                    </a:p>
                    <a:p>
                      <a:pPr algn="l"/>
                      <a:r>
                        <a:rPr lang="ru-RU" sz="2800" i="1" u="none" dirty="0" smtClean="0"/>
                        <a:t>стахановское движение</a:t>
                      </a:r>
                    </a:p>
                    <a:p>
                      <a:pPr algn="l"/>
                      <a:endParaRPr lang="ru-RU" sz="2800" i="1" u="none" dirty="0" smtClean="0"/>
                    </a:p>
                    <a:p>
                      <a:pPr algn="l"/>
                      <a:r>
                        <a:rPr lang="ru-RU" sz="2800" i="1" u="none" dirty="0" smtClean="0"/>
                        <a:t>коллективизация -</a:t>
                      </a:r>
                    </a:p>
                    <a:p>
                      <a:pPr algn="l"/>
                      <a:endParaRPr lang="ru-RU" sz="2800" i="1" u="none" dirty="0" smtClean="0"/>
                    </a:p>
                    <a:p>
                      <a:pPr algn="l"/>
                      <a:r>
                        <a:rPr lang="ru-RU" sz="2800" i="1" u="none" dirty="0" smtClean="0"/>
                        <a:t>раскулачивание</a:t>
                      </a:r>
                      <a:endParaRPr lang="ru-RU" sz="2800" i="1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  <a:p>
                      <a:endParaRPr lang="ru-RU" sz="2200" dirty="0" smtClean="0"/>
                    </a:p>
                    <a:p>
                      <a:r>
                        <a:rPr lang="ru-RU" sz="2200" dirty="0" smtClean="0"/>
                        <a:t>сущностные характеристики, противоречия, итоги</a:t>
                      </a:r>
                    </a:p>
                    <a:p>
                      <a:endParaRPr lang="ru-RU" sz="2200" dirty="0" smtClean="0"/>
                    </a:p>
                    <a:p>
                      <a:endParaRPr lang="ru-RU" sz="2200" dirty="0" smtClean="0"/>
                    </a:p>
                    <a:p>
                      <a:endParaRPr lang="ru-RU" sz="2200" dirty="0" smtClean="0"/>
                    </a:p>
                    <a:p>
                      <a:endParaRPr lang="ru-RU" sz="2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dirty="0" smtClean="0"/>
                        <a:t>сущностные характеристики, противоречия, итоги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sz="2800" u="sng" dirty="0" smtClean="0"/>
                    </a:p>
                    <a:p>
                      <a:pPr algn="ctr"/>
                      <a:r>
                        <a:rPr lang="ru-RU" sz="2800" u="sng" dirty="0" smtClean="0"/>
                        <a:t>уметь</a:t>
                      </a:r>
                    </a:p>
                    <a:p>
                      <a:pPr algn="ctr"/>
                      <a:endParaRPr lang="ru-RU" sz="2800" u="sng" dirty="0" smtClean="0"/>
                    </a:p>
                    <a:p>
                      <a:pPr algn="l"/>
                      <a:r>
                        <a:rPr lang="ru-RU" sz="2800" b="0" u="none" dirty="0" smtClean="0"/>
                        <a:t>анализировать исторические документы</a:t>
                      </a:r>
                      <a:endParaRPr lang="ru-RU" sz="2800" b="0" u="non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699792" y="404664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ЦЕЛИ: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77418083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13484"/>
            <a:ext cx="8085584" cy="1143000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Социализм</a:t>
            </a: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общественный строй 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экономическая 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система), </a:t>
            </a: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основанный на 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равенстве и </a:t>
            </a:r>
            <a:r>
              <a: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справедливости, </a:t>
            </a:r>
            <a:r>
              <a:rPr lang="ru-RU" sz="3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общественной собственности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коллективном труде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плановой экономике</a:t>
            </a: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6333"/>
          <a:stretch/>
        </p:blipFill>
        <p:spPr bwMode="auto">
          <a:xfrm>
            <a:off x="3600348" y="3284984"/>
            <a:ext cx="5567482" cy="3231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84347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616" y="-147655"/>
            <a:ext cx="8229600" cy="1143000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l"/>
            <a:r>
              <a:rPr lang="ru-RU" sz="32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</a:rPr>
              <a:t>Индустриализация</a:t>
            </a:r>
            <a:endParaRPr lang="ru-RU" sz="32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17946" y="995345"/>
            <a:ext cx="8229600" cy="714380"/>
          </a:xfrm>
        </p:spPr>
        <p:txBody>
          <a:bodyPr>
            <a:noAutofit/>
          </a:bodyPr>
          <a:lstStyle/>
          <a:p>
            <a:pPr marL="0" indent="357188" algn="ctr">
              <a:buNone/>
            </a:pPr>
            <a:r>
              <a:rPr lang="ru-RU" sz="2800" b="1" u="sng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Курс на  индустриализацию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провозгласила</a:t>
            </a:r>
          </a:p>
          <a:p>
            <a:pPr marL="0" indent="357188" algn="ctr">
              <a:buNone/>
            </a:pPr>
            <a:r>
              <a:rPr lang="ru-RU" sz="2800" b="1" u="sng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 1925 г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XIV 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партийная конференция</a:t>
            </a:r>
            <a:endParaRPr lang="ru-RU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C:\Program Files\Microsoft Office\MEDIA\OFFICE12\Lines\BD21318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928670"/>
            <a:ext cx="5934075" cy="666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3" name="TextBox 12"/>
          <p:cNvSpPr txBox="1"/>
          <p:nvPr/>
        </p:nvSpPr>
        <p:spPr>
          <a:xfrm>
            <a:off x="616946" y="3037724"/>
            <a:ext cx="4069833" cy="52322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cs typeface="Arial" pitchFamily="34" charset="0"/>
              </a:rPr>
              <a:t>Цели </a:t>
            </a:r>
            <a:r>
              <a:rPr lang="ru-RU" sz="2800" dirty="0" smtClean="0">
                <a:cs typeface="Arial" pitchFamily="34" charset="0"/>
              </a:rPr>
              <a:t>индустриализации:</a:t>
            </a:r>
            <a:endParaRPr lang="ru-RU" sz="2800" dirty="0"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9106" y="1268760"/>
            <a:ext cx="8251326" cy="153233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Индустриализация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создание крупного машинного производства в промышленности и других  отраслях  хозяйства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75656" y="3835860"/>
            <a:ext cx="75499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cs typeface="Arial" pitchFamily="34" charset="0"/>
              </a:rPr>
              <a:t>- преодоление </a:t>
            </a:r>
            <a:r>
              <a:rPr lang="ru-RU" sz="2800" dirty="0">
                <a:cs typeface="Arial" pitchFamily="34" charset="0"/>
              </a:rPr>
              <a:t>техникой </a:t>
            </a:r>
            <a:r>
              <a:rPr lang="ru-RU" sz="2800" dirty="0" smtClean="0">
                <a:cs typeface="Arial" pitchFamily="34" charset="0"/>
              </a:rPr>
              <a:t>отсталости;</a:t>
            </a:r>
          </a:p>
          <a:p>
            <a:r>
              <a:rPr lang="ru-RU" sz="2800" dirty="0" smtClean="0">
                <a:cs typeface="Arial" pitchFamily="34" charset="0"/>
              </a:rPr>
              <a:t>- обеспечение экономической независимости;</a:t>
            </a:r>
          </a:p>
          <a:p>
            <a:r>
              <a:rPr lang="ru-RU" sz="2800" dirty="0" smtClean="0">
                <a:cs typeface="Arial" pitchFamily="34" charset="0"/>
              </a:rPr>
              <a:t>- </a:t>
            </a:r>
            <a:r>
              <a:rPr lang="ru-RU" sz="2800" b="1" dirty="0">
                <a:cs typeface="Arial" pitchFamily="34" charset="0"/>
              </a:rPr>
              <a:t>у</a:t>
            </a:r>
            <a:r>
              <a:rPr lang="ru-RU" sz="2800" b="1" dirty="0" smtClean="0">
                <a:cs typeface="Arial" pitchFamily="34" charset="0"/>
              </a:rPr>
              <a:t>крепление обороноспособности</a:t>
            </a:r>
            <a:endParaRPr lang="ru-RU" sz="2800" b="1" dirty="0">
              <a:cs typeface="Arial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616" y="-147655"/>
            <a:ext cx="8229600" cy="1143000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l"/>
            <a:r>
              <a:rPr lang="ru-RU" sz="32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</a:rPr>
              <a:t>Индустриализация</a:t>
            </a:r>
            <a:endParaRPr lang="ru-RU" sz="32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98764" y="995345"/>
            <a:ext cx="8229600" cy="714380"/>
          </a:xfrm>
        </p:spPr>
        <p:txBody>
          <a:bodyPr>
            <a:noAutofit/>
          </a:bodyPr>
          <a:lstStyle/>
          <a:p>
            <a:pPr marL="0" indent="357188" algn="ctr">
              <a:buNone/>
            </a:pPr>
            <a:r>
              <a:rPr lang="en-US" sz="3200" b="1" dirty="0" smtClean="0">
                <a:solidFill>
                  <a:srgbClr val="C00000"/>
                </a:solidFill>
                <a:cs typeface="Arial" pitchFamily="34" charset="0"/>
              </a:rPr>
              <a:t>XIV</a:t>
            </a:r>
            <a:r>
              <a:rPr lang="ru-RU" sz="3200" b="1" dirty="0" smtClean="0">
                <a:solidFill>
                  <a:srgbClr val="C00000"/>
                </a:solidFill>
                <a:cs typeface="Arial" pitchFamily="34" charset="0"/>
              </a:rPr>
              <a:t> </a:t>
            </a:r>
            <a:r>
              <a:rPr lang="ru-RU" sz="3200" b="1" dirty="0">
                <a:solidFill>
                  <a:srgbClr val="C00000"/>
                </a:solidFill>
                <a:cs typeface="Arial" pitchFamily="34" charset="0"/>
              </a:rPr>
              <a:t>съезд ВКП(б</a:t>
            </a:r>
            <a:r>
              <a:rPr lang="ru-RU" sz="3200" b="1" dirty="0" smtClean="0">
                <a:solidFill>
                  <a:srgbClr val="C00000"/>
                </a:solidFill>
                <a:cs typeface="Arial" pitchFamily="34" charset="0"/>
              </a:rPr>
              <a:t>), 1925 г.</a:t>
            </a:r>
            <a:endParaRPr lang="ru-RU" sz="3200" b="1" dirty="0">
              <a:solidFill>
                <a:srgbClr val="C00000"/>
              </a:solidFill>
              <a:cs typeface="Arial" pitchFamily="34" charset="0"/>
            </a:endParaRPr>
          </a:p>
        </p:txBody>
      </p:sp>
      <p:pic>
        <p:nvPicPr>
          <p:cNvPr id="4" name="Picture 2" descr="C:\Program Files\Microsoft Office\MEDIA\OFFICE12\Lines\BD21318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928670"/>
            <a:ext cx="5934075" cy="666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Рисунок 7" descr="attach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1927853"/>
            <a:ext cx="3657997" cy="380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499992" y="2276872"/>
            <a:ext cx="424847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i="1" dirty="0"/>
              <a:t>«Превратить СССР из страны ввозящей машины и оборудования, в страну производящую </a:t>
            </a:r>
            <a:r>
              <a:rPr lang="ru-RU" sz="2800" i="1" dirty="0" smtClean="0"/>
              <a:t>их»</a:t>
            </a:r>
            <a:endParaRPr lang="ru-RU" sz="2800" i="1" dirty="0"/>
          </a:p>
          <a:p>
            <a:pPr>
              <a:defRPr/>
            </a:pPr>
            <a:r>
              <a:rPr lang="ru-RU" sz="2800" i="1" dirty="0"/>
              <a:t>     </a:t>
            </a:r>
            <a:r>
              <a:rPr lang="ru-RU" sz="2800" i="1" dirty="0" smtClean="0"/>
              <a:t>        </a:t>
            </a:r>
            <a:r>
              <a:rPr lang="ru-RU" sz="2800" i="1" dirty="0" err="1" smtClean="0"/>
              <a:t>И.В.Сталин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345816569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180993"/>
            <a:ext cx="8229600" cy="1143000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l"/>
            <a:r>
              <a:rPr lang="ru-RU" sz="32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</a:rPr>
              <a:t>Индустриализация</a:t>
            </a:r>
            <a:endParaRPr lang="ru-RU" sz="32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17946" y="995345"/>
            <a:ext cx="8229600" cy="714380"/>
          </a:xfrm>
        </p:spPr>
        <p:txBody>
          <a:bodyPr>
            <a:noAutofit/>
          </a:bodyPr>
          <a:lstStyle/>
          <a:p>
            <a:pPr marL="0" indent="357188" algn="ctr">
              <a:buNone/>
            </a:pPr>
            <a:r>
              <a:rPr lang="ru-RU" sz="2800" b="1" u="sng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Курс на  индустриализацию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провозгласила</a:t>
            </a:r>
          </a:p>
          <a:p>
            <a:pPr marL="0" indent="357188" algn="ctr">
              <a:buNone/>
            </a:pPr>
            <a:r>
              <a:rPr lang="ru-RU" sz="2800" b="1" u="sng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 1925 г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XIV 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партийная конференция</a:t>
            </a:r>
            <a:endParaRPr lang="ru-RU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C:\Program Files\Microsoft Office\MEDIA\OFFICE12\Lines\BD21318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928670"/>
            <a:ext cx="5934075" cy="666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Прямоугольник 2"/>
          <p:cNvSpPr/>
          <p:nvPr/>
        </p:nvSpPr>
        <p:spPr>
          <a:xfrm>
            <a:off x="500034" y="1023633"/>
            <a:ext cx="8464454" cy="43581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dirty="0" smtClean="0"/>
              <a:t>	Основной </a:t>
            </a:r>
            <a:r>
              <a:rPr lang="ru-RU" sz="2800" dirty="0"/>
              <a:t>целью </a:t>
            </a:r>
            <a:r>
              <a:rPr lang="ru-RU" sz="2800" b="1" i="1" dirty="0" smtClean="0"/>
              <a:t>первой пятилетки 1928/29</a:t>
            </a:r>
            <a:r>
              <a:rPr lang="ru-RU" sz="2800" b="1" dirty="0" smtClean="0"/>
              <a:t>-</a:t>
            </a:r>
            <a:r>
              <a:rPr lang="ru-RU" sz="2800" b="1" i="1" dirty="0" smtClean="0"/>
              <a:t>1932/33 гг.</a:t>
            </a:r>
            <a:r>
              <a:rPr lang="ru-RU" sz="2800" i="1" dirty="0"/>
              <a:t> </a:t>
            </a:r>
            <a:r>
              <a:rPr lang="ru-RU" sz="2800" dirty="0" smtClean="0"/>
              <a:t>было </a:t>
            </a:r>
            <a:r>
              <a:rPr lang="ru-RU" sz="2800" b="1" dirty="0"/>
              <a:t>превращение СССР из аграрной страны в веду­щую промышленную и военную державу мира</a:t>
            </a:r>
            <a:r>
              <a:rPr lang="ru-RU" sz="2800" dirty="0"/>
              <a:t>. Огромные ресурсы направлялись на развитие </a:t>
            </a:r>
            <a:r>
              <a:rPr lang="ru-RU" sz="2800" b="1" dirty="0"/>
              <a:t>тяжелой промышленности</a:t>
            </a:r>
            <a:r>
              <a:rPr lang="ru-RU" sz="2800" dirty="0"/>
              <a:t>, вкладывались в добычу угля и производ­ство железа, стали, </a:t>
            </a:r>
            <a:r>
              <a:rPr lang="ru-RU" sz="2800" dirty="0" smtClean="0"/>
              <a:t>станков</a:t>
            </a:r>
            <a:r>
              <a:rPr lang="ru-RU" sz="2800" dirty="0"/>
              <a:t>. </a:t>
            </a:r>
            <a:r>
              <a:rPr lang="ru-RU" sz="2800" dirty="0" smtClean="0"/>
              <a:t>Построены </a:t>
            </a:r>
            <a:r>
              <a:rPr lang="ru-RU" sz="2800" b="1" dirty="0"/>
              <a:t>1500 крупных промышленных </a:t>
            </a:r>
            <a:r>
              <a:rPr lang="ru-RU" sz="2800" b="1" dirty="0" smtClean="0"/>
              <a:t>предприятий</a:t>
            </a:r>
            <a:r>
              <a:rPr lang="ru-RU" sz="2800" dirty="0" smtClean="0"/>
              <a:t>: </a:t>
            </a:r>
            <a:r>
              <a:rPr lang="ru-RU" sz="2800" b="1" i="1" dirty="0" smtClean="0"/>
              <a:t>Днепрогэс</a:t>
            </a:r>
            <a:r>
              <a:rPr lang="ru-RU" sz="2800" b="1" i="1" dirty="0"/>
              <a:t>, </a:t>
            </a:r>
            <a:r>
              <a:rPr lang="ru-RU" sz="2800" b="1" i="1" dirty="0" smtClean="0"/>
              <a:t>Сталин­градский и Челябинский тракторные </a:t>
            </a:r>
            <a:r>
              <a:rPr lang="ru-RU" sz="2800" b="1" i="1" dirty="0"/>
              <a:t>заводы, Магнитогорский и Куз­нецкий металлургические комбинаты, автозаводы в Москве и Нижнем Новгороде</a:t>
            </a:r>
            <a:endParaRPr lang="ru-RU" sz="2800" b="1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13" descr="03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7951" y="5362821"/>
            <a:ext cx="2411412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Picture 4" descr="https://pp.vk.me/c320620/v320620015/40a5/njD1lhKzz6o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6406"/>
          <a:stretch/>
        </p:blipFill>
        <p:spPr bwMode="auto">
          <a:xfrm>
            <a:off x="6449461" y="5362821"/>
            <a:ext cx="2288555" cy="1434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4" name="Picture 6" descr="http://xn--80aa2bkafhg.xn--p1ai/articles/1143/IMGL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1522" y="5423184"/>
            <a:ext cx="2173964" cy="1434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357515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180993"/>
            <a:ext cx="8229600" cy="1143000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l"/>
            <a:r>
              <a:rPr lang="ru-RU" sz="32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</a:rPr>
              <a:t>Индустриализация</a:t>
            </a:r>
            <a:endParaRPr lang="ru-RU" sz="32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17946" y="995345"/>
            <a:ext cx="8229600" cy="714380"/>
          </a:xfrm>
        </p:spPr>
        <p:txBody>
          <a:bodyPr>
            <a:noAutofit/>
          </a:bodyPr>
          <a:lstStyle/>
          <a:p>
            <a:pPr marL="0" indent="357188" algn="ctr">
              <a:buNone/>
            </a:pPr>
            <a:r>
              <a:rPr lang="ru-RU" sz="2800" b="1" u="sng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Курс на  индустриализацию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провозгласила</a:t>
            </a:r>
          </a:p>
          <a:p>
            <a:pPr marL="0" indent="357188" algn="ctr">
              <a:buNone/>
            </a:pPr>
            <a:r>
              <a:rPr lang="ru-RU" sz="2800" b="1" u="sng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 1925 г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XIV 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партийная конференция</a:t>
            </a:r>
            <a:endParaRPr lang="ru-RU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C:\Program Files\Microsoft Office\MEDIA\OFFICE12\Lines\BD21318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928670"/>
            <a:ext cx="5934075" cy="666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Прямоугольник 2"/>
          <p:cNvSpPr/>
          <p:nvPr/>
        </p:nvSpPr>
        <p:spPr>
          <a:xfrm>
            <a:off x="500034" y="1412776"/>
            <a:ext cx="731232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	</a:t>
            </a:r>
            <a:r>
              <a:rPr lang="ru-RU" sz="2800" dirty="0" smtClean="0"/>
              <a:t>Главным </a:t>
            </a:r>
            <a:r>
              <a:rPr lang="ru-RU" sz="2800" dirty="0"/>
              <a:t>итогом </a:t>
            </a:r>
            <a:r>
              <a:rPr lang="ru-RU" sz="2800" b="1" i="1" dirty="0"/>
              <a:t>второй пятилетки (</a:t>
            </a:r>
            <a:r>
              <a:rPr lang="ru-RU" sz="2800" b="1" i="1" dirty="0" smtClean="0"/>
              <a:t>1933-1937 гг.) </a:t>
            </a:r>
            <a:r>
              <a:rPr lang="ru-RU" sz="2800" dirty="0"/>
              <a:t>стал бурный </a:t>
            </a:r>
            <a:r>
              <a:rPr lang="ru-RU" sz="2800" dirty="0" smtClean="0"/>
              <a:t>рост</a:t>
            </a:r>
          </a:p>
          <a:p>
            <a:r>
              <a:rPr lang="ru-RU" sz="2800" dirty="0" smtClean="0"/>
              <a:t>промыш­ленного </a:t>
            </a:r>
            <a:r>
              <a:rPr lang="ru-RU" sz="2800" dirty="0"/>
              <a:t>производства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СССР </a:t>
            </a:r>
            <a:r>
              <a:rPr lang="ru-RU" sz="2800" dirty="0"/>
              <a:t>вышел на </a:t>
            </a:r>
            <a:r>
              <a:rPr lang="ru-RU" sz="2800" b="1" dirty="0"/>
              <a:t>второе </a:t>
            </a:r>
            <a:r>
              <a:rPr lang="ru-RU" sz="2800" b="1" dirty="0" smtClean="0"/>
              <a:t>место</a:t>
            </a:r>
          </a:p>
          <a:p>
            <a:r>
              <a:rPr lang="ru-RU" sz="2800" b="1" dirty="0" smtClean="0"/>
              <a:t>в </a:t>
            </a:r>
            <a:r>
              <a:rPr lang="ru-RU" sz="2800" b="1" dirty="0"/>
              <a:t>мире</a:t>
            </a:r>
            <a:r>
              <a:rPr lang="ru-RU" sz="2800" dirty="0"/>
              <a:t> после США </a:t>
            </a:r>
            <a:r>
              <a:rPr lang="ru-RU" sz="2800" dirty="0" smtClean="0"/>
              <a:t>по</a:t>
            </a:r>
          </a:p>
          <a:p>
            <a:r>
              <a:rPr lang="ru-RU" sz="2800" dirty="0" smtClean="0"/>
              <a:t>произ­водству промышленной</a:t>
            </a:r>
          </a:p>
          <a:p>
            <a:r>
              <a:rPr lang="ru-RU" sz="2800" dirty="0" smtClean="0"/>
              <a:t>продукции</a:t>
            </a:r>
            <a:endParaRPr lang="ru-RU" sz="2800" dirty="0"/>
          </a:p>
        </p:txBody>
      </p:sp>
      <p:pic>
        <p:nvPicPr>
          <p:cNvPr id="7" name="Рисунок 6" descr="Плакат_-_догнать_и_перегнать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2060848"/>
            <a:ext cx="2736304" cy="4228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239599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180993"/>
            <a:ext cx="8229600" cy="1143000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l"/>
            <a:r>
              <a:rPr lang="ru-RU" sz="32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</a:rPr>
              <a:t>Индустриализация</a:t>
            </a:r>
            <a:endParaRPr lang="ru-RU" sz="32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17946" y="995345"/>
            <a:ext cx="8229600" cy="714380"/>
          </a:xfrm>
        </p:spPr>
        <p:txBody>
          <a:bodyPr>
            <a:noAutofit/>
          </a:bodyPr>
          <a:lstStyle/>
          <a:p>
            <a:pPr marL="0" indent="357188" algn="ctr">
              <a:buNone/>
            </a:pPr>
            <a:r>
              <a:rPr lang="ru-RU" sz="2800" b="1" u="sng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Курс на  индустриализацию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провозгласила</a:t>
            </a:r>
          </a:p>
          <a:p>
            <a:pPr marL="0" indent="357188" algn="ctr">
              <a:buNone/>
            </a:pPr>
            <a:r>
              <a:rPr lang="ru-RU" sz="2800" b="1" u="sng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 1925 г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XIV 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партийная конференция</a:t>
            </a:r>
            <a:endParaRPr lang="ru-RU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C:\Program Files\Microsoft Office\MEDIA\OFFICE12\Lines\BD21318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928670"/>
            <a:ext cx="5934075" cy="666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Прямоугольник 2"/>
          <p:cNvSpPr/>
          <p:nvPr/>
        </p:nvSpPr>
        <p:spPr>
          <a:xfrm>
            <a:off x="500034" y="1023633"/>
            <a:ext cx="8464454" cy="5521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dirty="0" smtClean="0"/>
              <a:t>	Главной </a:t>
            </a:r>
            <a:r>
              <a:rPr lang="ru-RU" sz="2800" dirty="0"/>
              <a:t>целью </a:t>
            </a:r>
            <a:r>
              <a:rPr lang="ru-RU" sz="2800" b="1" i="1" dirty="0"/>
              <a:t>третьей </a:t>
            </a:r>
            <a:r>
              <a:rPr lang="ru-RU" sz="2800" b="1" i="1" dirty="0" smtClean="0"/>
              <a:t>пятилетки (с </a:t>
            </a:r>
            <a:r>
              <a:rPr lang="ru-RU" sz="2800" b="1" i="1" dirty="0"/>
              <a:t>1938 г</a:t>
            </a:r>
            <a:r>
              <a:rPr lang="ru-RU" sz="2800" b="1" i="1" dirty="0" smtClean="0"/>
              <a:t>.) </a:t>
            </a:r>
            <a:r>
              <a:rPr lang="ru-RU" sz="2800" dirty="0"/>
              <a:t>было </a:t>
            </a:r>
            <a:r>
              <a:rPr lang="ru-RU" sz="2800" b="1" dirty="0"/>
              <a:t>строительство предприятий военно-промышленного комплекса </a:t>
            </a:r>
            <a:r>
              <a:rPr lang="ru-RU" sz="2800" b="1" dirty="0" smtClean="0"/>
              <a:t>(ВПК) </a:t>
            </a:r>
            <a:r>
              <a:rPr lang="ru-RU" sz="2800" dirty="0" smtClean="0"/>
              <a:t>и </a:t>
            </a:r>
            <a:r>
              <a:rPr lang="ru-RU" sz="2800" dirty="0"/>
              <a:t>выпуск </a:t>
            </a:r>
            <a:r>
              <a:rPr lang="ru-RU" sz="2800" b="1" dirty="0"/>
              <a:t>военной продукции</a:t>
            </a:r>
            <a:r>
              <a:rPr lang="ru-RU" sz="2800" dirty="0"/>
              <a:t> </a:t>
            </a:r>
            <a:r>
              <a:rPr lang="ru-RU" sz="2800" dirty="0" smtClean="0"/>
              <a:t>- </a:t>
            </a:r>
            <a:r>
              <a:rPr lang="ru-RU" sz="2800" dirty="0"/>
              <a:t>самолетов, танков, иных видов вооружения. Выполнение </a:t>
            </a:r>
            <a:r>
              <a:rPr lang="ru-RU" sz="2800" dirty="0" smtClean="0"/>
              <a:t>пятилетки </a:t>
            </a:r>
            <a:r>
              <a:rPr lang="ru-RU" sz="2800" dirty="0"/>
              <a:t>было прервано </a:t>
            </a:r>
            <a:r>
              <a:rPr lang="ru-RU" sz="2800" dirty="0" smtClean="0"/>
              <a:t>нападением Германии…</a:t>
            </a:r>
            <a:endParaRPr lang="ru-RU" sz="28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ru-RU" sz="2800" dirty="0" smtClean="0"/>
              <a:t>	</a:t>
            </a:r>
          </a:p>
          <a:p>
            <a:pPr>
              <a:lnSpc>
                <a:spcPct val="90000"/>
              </a:lnSpc>
            </a:pPr>
            <a:endParaRPr lang="ru-RU" sz="2800" dirty="0"/>
          </a:p>
          <a:p>
            <a:pPr>
              <a:lnSpc>
                <a:spcPct val="90000"/>
              </a:lnSpc>
            </a:pPr>
            <a:endParaRPr lang="ru-RU" sz="2800" dirty="0" smtClean="0"/>
          </a:p>
          <a:p>
            <a:pPr>
              <a:lnSpc>
                <a:spcPct val="90000"/>
              </a:lnSpc>
            </a:pPr>
            <a:endParaRPr lang="ru-RU" sz="2800" dirty="0"/>
          </a:p>
          <a:p>
            <a:pPr>
              <a:lnSpc>
                <a:spcPct val="90000"/>
              </a:lnSpc>
            </a:pPr>
            <a:r>
              <a:rPr lang="ru-RU" sz="2800" dirty="0" smtClean="0"/>
              <a:t>	Индуст­риальный рост был </a:t>
            </a:r>
            <a:r>
              <a:rPr lang="ru-RU" sz="2800" dirty="0"/>
              <a:t>достигнут </a:t>
            </a:r>
            <a:r>
              <a:rPr lang="ru-RU" sz="2800" dirty="0" smtClean="0"/>
              <a:t>в </a:t>
            </a:r>
            <a:r>
              <a:rPr lang="ru-RU" sz="2800" dirty="0"/>
              <a:t>основном за счет упадка </a:t>
            </a:r>
            <a:r>
              <a:rPr lang="ru-RU" sz="2800" dirty="0" smtClean="0"/>
              <a:t>с/х, низкого </a:t>
            </a:r>
            <a:r>
              <a:rPr lang="ru-RU" sz="2800" dirty="0"/>
              <a:t>уровня жизни </a:t>
            </a:r>
            <a:r>
              <a:rPr lang="ru-RU" sz="2800" dirty="0" smtClean="0"/>
              <a:t>населения и </a:t>
            </a:r>
            <a:r>
              <a:rPr lang="ru-RU" sz="2800" b="1" i="1" dirty="0">
                <a:cs typeface="Arial" pitchFamily="34" charset="0"/>
              </a:rPr>
              <a:t>трудового энтузиазма </a:t>
            </a:r>
            <a:r>
              <a:rPr lang="ru-RU" sz="2800" dirty="0" smtClean="0">
                <a:cs typeface="Arial" pitchFamily="34" charset="0"/>
              </a:rPr>
              <a:t>масс</a:t>
            </a:r>
            <a:endParaRPr lang="ru-RU" sz="2800" dirty="0"/>
          </a:p>
          <a:p>
            <a:pPr>
              <a:lnSpc>
                <a:spcPct val="90000"/>
              </a:lnSpc>
            </a:pPr>
            <a:endParaRPr lang="ru-RU" sz="2800" dirty="0">
              <a:cs typeface="Arial" pitchFamily="34" charset="0"/>
            </a:endParaRPr>
          </a:p>
        </p:txBody>
      </p:sp>
      <p:pic>
        <p:nvPicPr>
          <p:cNvPr id="29698" name="Picture 2" descr="http://armor.kiev.ua/Tanks/BeforeWWII/T26/t26_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4974" y="3140968"/>
            <a:ext cx="2918267" cy="1695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983367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703" y="-214330"/>
            <a:ext cx="8229600" cy="1143000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l"/>
            <a: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Индустриализация</a:t>
            </a:r>
            <a:endParaRPr lang="ru-RU" sz="3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71472" y="1142983"/>
            <a:ext cx="8229600" cy="2809193"/>
          </a:xfrm>
        </p:spPr>
        <p:txBody>
          <a:bodyPr>
            <a:normAutofit fontScale="85000" lnSpcReduction="20000"/>
          </a:bodyPr>
          <a:lstStyle/>
          <a:p>
            <a:pPr marL="0" indent="357188" algn="just">
              <a:buNone/>
            </a:pPr>
            <a:r>
              <a:rPr lang="ru-RU" sz="3000" b="1" u="sng" dirty="0" smtClean="0">
                <a:solidFill>
                  <a:schemeClr val="tx1"/>
                </a:solidFill>
                <a:cs typeface="Arial" pitchFamily="34" charset="0"/>
              </a:rPr>
              <a:t>ВКП(б)</a:t>
            </a:r>
            <a:r>
              <a:rPr lang="ru-RU" sz="3000" b="1" dirty="0" smtClean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ru-RU" sz="3000" dirty="0" smtClean="0">
                <a:solidFill>
                  <a:schemeClr val="tx1"/>
                </a:solidFill>
                <a:cs typeface="Arial" pitchFamily="34" charset="0"/>
              </a:rPr>
              <a:t>сумела вызвать волну </a:t>
            </a:r>
            <a:r>
              <a:rPr lang="ru-RU" sz="3000" b="1" dirty="0" smtClean="0">
                <a:solidFill>
                  <a:schemeClr val="tx1"/>
                </a:solidFill>
                <a:cs typeface="Arial" pitchFamily="34" charset="0"/>
              </a:rPr>
              <a:t>трудового </a:t>
            </a:r>
            <a:r>
              <a:rPr lang="ru-RU" sz="3000" b="1" i="1" dirty="0" smtClean="0">
                <a:solidFill>
                  <a:schemeClr val="tx1"/>
                </a:solidFill>
                <a:cs typeface="Arial" pitchFamily="34" charset="0"/>
              </a:rPr>
              <a:t>энтузиазма </a:t>
            </a:r>
            <a:r>
              <a:rPr lang="ru-RU" sz="3000" dirty="0" smtClean="0">
                <a:solidFill>
                  <a:schemeClr val="tx1"/>
                </a:solidFill>
                <a:cs typeface="Arial" pitchFamily="34" charset="0"/>
              </a:rPr>
              <a:t>(</a:t>
            </a:r>
            <a:r>
              <a:rPr lang="ru-RU" sz="2800" dirty="0" smtClean="0">
                <a:solidFill>
                  <a:schemeClr val="tx1"/>
                </a:solidFill>
                <a:cs typeface="Arial" pitchFamily="34" charset="0"/>
              </a:rPr>
              <a:t>воодушевление, подъем, </a:t>
            </a:r>
            <a:r>
              <a:rPr lang="ru-RU" sz="2800" dirty="0"/>
              <a:t>целеустремлённость в достижении каких-то </a:t>
            </a:r>
            <a:r>
              <a:rPr lang="ru-RU" sz="2800" dirty="0" smtClean="0"/>
              <a:t>целей)</a:t>
            </a:r>
            <a:r>
              <a:rPr lang="ru-RU" sz="3000" b="1" dirty="0" smtClean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ru-RU" sz="3000" dirty="0" smtClean="0">
                <a:solidFill>
                  <a:schemeClr val="tx1"/>
                </a:solidFill>
                <a:cs typeface="Arial" pitchFamily="34" charset="0"/>
              </a:rPr>
              <a:t>масс, что нашло выражение в </a:t>
            </a:r>
            <a:r>
              <a:rPr lang="ru-RU" sz="3000" b="1" dirty="0" smtClean="0">
                <a:solidFill>
                  <a:schemeClr val="tx1"/>
                </a:solidFill>
                <a:cs typeface="Arial" pitchFamily="34" charset="0"/>
              </a:rPr>
              <a:t>социалистическом соревновании </a:t>
            </a:r>
            <a:r>
              <a:rPr lang="ru-RU" sz="3000" dirty="0" smtClean="0">
                <a:solidFill>
                  <a:schemeClr val="tx1"/>
                </a:solidFill>
                <a:cs typeface="Arial" pitchFamily="34" charset="0"/>
              </a:rPr>
              <a:t>и </a:t>
            </a:r>
            <a:r>
              <a:rPr lang="ru-RU" sz="3000" b="1" dirty="0" smtClean="0">
                <a:solidFill>
                  <a:schemeClr val="tx1"/>
                </a:solidFill>
                <a:cs typeface="Arial" pitchFamily="34" charset="0"/>
              </a:rPr>
              <a:t>стахановском движении </a:t>
            </a:r>
            <a:r>
              <a:rPr lang="ru-RU" sz="3000" dirty="0" smtClean="0">
                <a:solidFill>
                  <a:schemeClr val="tx1"/>
                </a:solidFill>
                <a:cs typeface="Arial" pitchFamily="34" charset="0"/>
              </a:rPr>
              <a:t>(</a:t>
            </a:r>
            <a:r>
              <a:rPr lang="ru-RU" sz="3000" i="1" dirty="0" smtClean="0">
                <a:solidFill>
                  <a:schemeClr val="tx1"/>
                </a:solidFill>
                <a:cs typeface="Arial" pitchFamily="34" charset="0"/>
              </a:rPr>
              <a:t>за повышение производительности труда</a:t>
            </a:r>
            <a:r>
              <a:rPr lang="ru-RU" sz="3000" dirty="0" smtClean="0">
                <a:solidFill>
                  <a:schemeClr val="tx1"/>
                </a:solidFill>
                <a:cs typeface="Arial" pitchFamily="34" charset="0"/>
              </a:rPr>
              <a:t>).</a:t>
            </a:r>
          </a:p>
          <a:p>
            <a:pPr marL="0" indent="357188" algn="just">
              <a:buNone/>
            </a:pPr>
            <a:r>
              <a:rPr lang="ru-RU" sz="3000" dirty="0" smtClean="0">
                <a:solidFill>
                  <a:schemeClr val="tx1"/>
                </a:solidFill>
                <a:cs typeface="Arial" pitchFamily="34" charset="0"/>
              </a:rPr>
              <a:t>В 1935 г. </a:t>
            </a:r>
            <a:r>
              <a:rPr lang="ru-RU" sz="3000" b="1" dirty="0" smtClean="0">
                <a:solidFill>
                  <a:schemeClr val="tx1"/>
                </a:solidFill>
                <a:cs typeface="Arial" pitchFamily="34" charset="0"/>
              </a:rPr>
              <a:t>А. Стаханов превысил норму добычи угля в 14 раз. </a:t>
            </a:r>
            <a:r>
              <a:rPr lang="ru-RU" sz="3000" dirty="0" smtClean="0">
                <a:solidFill>
                  <a:schemeClr val="tx1"/>
                </a:solidFill>
                <a:cs typeface="Arial" pitchFamily="34" charset="0"/>
              </a:rPr>
              <a:t>Его почин распространился и на другие отрасли</a:t>
            </a:r>
          </a:p>
          <a:p>
            <a:pPr marL="0" indent="357188">
              <a:buNone/>
            </a:pPr>
            <a:endParaRPr lang="ru-RU" sz="1800" dirty="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4" name="Picture 2" descr="C:\Program Files\Microsoft Office\MEDIA\OFFICE12\Lines\BD21318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928670"/>
            <a:ext cx="5934075" cy="666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9" name="Picture 10" descr="стаханов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3861048"/>
            <a:ext cx="3947404" cy="257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6" descr="стахановцы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94675" y="3861048"/>
            <a:ext cx="3669919" cy="2755922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826</TotalTime>
  <Words>297</Words>
  <Application>Microsoft Office PowerPoint</Application>
  <PresentationFormat>Экран (4:3)</PresentationFormat>
  <Paragraphs>115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NewsPrint</vt:lpstr>
      <vt:lpstr> Курс  на построение социализма  в СССР  Индустриализация и  коллективизация   </vt:lpstr>
      <vt:lpstr>Презентация PowerPoint</vt:lpstr>
      <vt:lpstr> Социализм - общественный строй (экономическая система), основанный на равенстве и справедливости, общественной собственности, коллективном труде и плановой экономике </vt:lpstr>
      <vt:lpstr>Индустриализация</vt:lpstr>
      <vt:lpstr>Индустриализация</vt:lpstr>
      <vt:lpstr>Индустриализация</vt:lpstr>
      <vt:lpstr>Индустриализация</vt:lpstr>
      <vt:lpstr>Индустриализация</vt:lpstr>
      <vt:lpstr>Индустриализация</vt:lpstr>
      <vt:lpstr>Презентация PowerPoint</vt:lpstr>
      <vt:lpstr>Коллективизация  с/х</vt:lpstr>
      <vt:lpstr>Коллективизация  с/х    (с п л о ш н а я)</vt:lpstr>
      <vt:lpstr>Коллективизация  с/х</vt:lpstr>
      <vt:lpstr>Коллективизация  с/х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Индустриализация и коллективизация</dc:title>
  <dc:creator>ПВГ</dc:creator>
  <dc:description>Презентация.</dc:description>
  <cp:lastModifiedBy>USER</cp:lastModifiedBy>
  <cp:revision>39</cp:revision>
  <dcterms:created xsi:type="dcterms:W3CDTF">2008-01-25T19:38:41Z</dcterms:created>
  <dcterms:modified xsi:type="dcterms:W3CDTF">2015-12-03T08:52:36Z</dcterms:modified>
  <cp:category>Всемирная история. 10 класс.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27.09.2013</vt:lpwstr>
  </property>
</Properties>
</file>