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88" r:id="rId3"/>
    <p:sldId id="289" r:id="rId4"/>
    <p:sldId id="291" r:id="rId5"/>
    <p:sldId id="290" r:id="rId6"/>
    <p:sldId id="292" r:id="rId7"/>
    <p:sldId id="293" r:id="rId8"/>
    <p:sldId id="295" r:id="rId9"/>
    <p:sldId id="278" r:id="rId10"/>
    <p:sldId id="294" r:id="rId11"/>
    <p:sldId id="296" r:id="rId12"/>
    <p:sldId id="297" r:id="rId13"/>
    <p:sldId id="301" r:id="rId14"/>
    <p:sldId id="298" r:id="rId15"/>
    <p:sldId id="29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1386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F087FC-1CEE-4CC0-9214-9616017C1F93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B3D6AB-F4F1-489A-9111-C32DA19C8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1050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3D6AB-F4F1-489A-9111-C32DA19C8EB7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431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3D6AB-F4F1-489A-9111-C32DA19C8EB7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26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E2F82-E7F1-4143-A964-FAF7377F7368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6695D-5F54-484F-8A08-BAB3D6244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E2F82-E7F1-4143-A964-FAF7377F7368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6695D-5F54-484F-8A08-BAB3D6244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E2F82-E7F1-4143-A964-FAF7377F7368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6695D-5F54-484F-8A08-BAB3D6244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E2F82-E7F1-4143-A964-FAF7377F7368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6695D-5F54-484F-8A08-BAB3D6244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E2F82-E7F1-4143-A964-FAF7377F7368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6695D-5F54-484F-8A08-BAB3D6244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E2F82-E7F1-4143-A964-FAF7377F7368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6695D-5F54-484F-8A08-BAB3D6244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E2F82-E7F1-4143-A964-FAF7377F7368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6695D-5F54-484F-8A08-BAB3D6244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E2F82-E7F1-4143-A964-FAF7377F7368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6695D-5F54-484F-8A08-BAB3D6244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E2F82-E7F1-4143-A964-FAF7377F7368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6695D-5F54-484F-8A08-BAB3D6244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E2F82-E7F1-4143-A964-FAF7377F7368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6695D-5F54-484F-8A08-BAB3D6244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E2F82-E7F1-4143-A964-FAF7377F7368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6695D-5F54-484F-8A08-BAB3D6244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1E2F82-E7F1-4143-A964-FAF7377F7368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16695D-5F54-484F-8A08-BAB3D6244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g-fotki.yandex.ru/get/3004/yuvl.2/0_22eff_ea28b19a_L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deo.ru/images/prodrazverstka-1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4604/leon-maksimow.23/0_3a22b_476bf3eb_XL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investition.ucoz.com/image/Soviet_Russia-1976-Coin-10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Картинка 24 из 51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778" b="51195"/>
          <a:stretch>
            <a:fillRect/>
          </a:stretch>
        </p:blipFill>
        <p:spPr bwMode="auto">
          <a:xfrm>
            <a:off x="323528" y="404664"/>
            <a:ext cx="4605164" cy="242704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5332" y="1686992"/>
            <a:ext cx="5445139" cy="1857388"/>
          </a:xfrm>
        </p:spPr>
        <p:txBody>
          <a:bodyPr>
            <a:normAutofit fontScale="90000"/>
          </a:bodyPr>
          <a:lstStyle/>
          <a:p>
            <a:pPr eaLnBrk="0" hangingPunct="0"/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sz="900" b="1" dirty="0" smtClean="0">
                <a:solidFill>
                  <a:srgbClr val="C00000"/>
                </a:solidFill>
              </a:rPr>
              <a:t/>
            </a:r>
            <a:br>
              <a:rPr lang="ru-RU" sz="900" b="1" dirty="0" smtClean="0">
                <a:solidFill>
                  <a:srgbClr val="C00000"/>
                </a:solidFill>
              </a:rPr>
            </a:br>
            <a:r>
              <a:rPr lang="ru-RU" sz="5300" b="1" dirty="0" smtClean="0">
                <a:solidFill>
                  <a:srgbClr val="C00000"/>
                </a:solidFill>
              </a:rPr>
              <a:t>Новая экономическая политика</a:t>
            </a:r>
            <a:endParaRPr lang="ru-RU" sz="5300" b="1" dirty="0">
              <a:solidFill>
                <a:srgbClr val="C0000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40796" y="4005064"/>
            <a:ext cx="4517585" cy="18573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eaLnBrk="0" hangingPunct="0"/>
            <a:r>
              <a:rPr lang="ru-RU" sz="900" b="1" dirty="0" smtClean="0">
                <a:solidFill>
                  <a:srgbClr val="C00000"/>
                </a:solidFill>
              </a:rPr>
              <a:t/>
            </a:r>
            <a:br>
              <a:rPr lang="ru-RU" sz="900" b="1" dirty="0" smtClean="0">
                <a:solidFill>
                  <a:srgbClr val="C00000"/>
                </a:solidFill>
              </a:rPr>
            </a:br>
            <a:r>
              <a:rPr lang="ru-RU" sz="4900" b="1" dirty="0" smtClean="0">
                <a:solidFill>
                  <a:srgbClr val="C00000"/>
                </a:solidFill>
              </a:rPr>
              <a:t>Образование</a:t>
            </a:r>
          </a:p>
          <a:p>
            <a:pPr eaLnBrk="0" hangingPunct="0"/>
            <a:r>
              <a:rPr lang="ru-RU" sz="4900" b="1" dirty="0" smtClean="0">
                <a:solidFill>
                  <a:srgbClr val="C00000"/>
                </a:solidFill>
              </a:rPr>
              <a:t>СССР</a:t>
            </a:r>
            <a:endParaRPr lang="ru-RU" sz="4900" b="1" dirty="0">
              <a:solidFill>
                <a:srgbClr val="C0000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727" t="5395" r="5632" b="5883"/>
          <a:stretch/>
        </p:blipFill>
        <p:spPr bwMode="auto">
          <a:xfrm>
            <a:off x="5326443" y="4283646"/>
            <a:ext cx="2366171" cy="240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Образование СССР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99715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800" dirty="0" smtClean="0"/>
              <a:t>	</a:t>
            </a:r>
            <a:r>
              <a:rPr lang="ru-RU" sz="3000" dirty="0" smtClean="0"/>
              <a:t>Кроме России, советская власть установилась только в Украине, Беларуси и Закавказье. В годы Гражданской войны </a:t>
            </a:r>
            <a:r>
              <a:rPr lang="ru-RU" sz="3000" b="1" dirty="0" smtClean="0"/>
              <a:t>сложился военно-политический союз </a:t>
            </a:r>
            <a:r>
              <a:rPr lang="ru-RU" sz="3000" dirty="0" smtClean="0"/>
              <a:t>этих трех советских республик  с  Российской Советской Федеративной Социалистичес­кой Республикой (РСФСР).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000" dirty="0" smtClean="0"/>
              <a:t>	Народный комиссар по делам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000" dirty="0" smtClean="0"/>
              <a:t>национальностей </a:t>
            </a:r>
            <a:r>
              <a:rPr lang="ru-RU" sz="3000" b="1" dirty="0" smtClean="0"/>
              <a:t>И. В. Сталин </a:t>
            </a:r>
            <a:r>
              <a:rPr lang="ru-RU" sz="3000" dirty="0" smtClean="0"/>
              <a:t>предлагал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000" b="1" dirty="0" smtClean="0"/>
              <a:t>вклю­чить все четыре советские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000" b="1" dirty="0" smtClean="0"/>
              <a:t>республики в состав РСФСР </a:t>
            </a:r>
            <a:r>
              <a:rPr lang="ru-RU" sz="3000" dirty="0" smtClean="0"/>
              <a:t>на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000" dirty="0" smtClean="0"/>
              <a:t>правах автономии </a:t>
            </a:r>
            <a:r>
              <a:rPr lang="ru-RU" sz="3000" i="1" dirty="0" smtClean="0">
                <a:solidFill>
                  <a:srgbClr val="C00000"/>
                </a:solidFill>
              </a:rPr>
              <a:t>(</a:t>
            </a:r>
            <a:r>
              <a:rPr lang="ru-RU" sz="3000" b="1" i="1" dirty="0" smtClean="0">
                <a:solidFill>
                  <a:srgbClr val="C00000"/>
                </a:solidFill>
              </a:rPr>
              <a:t>план «автономизации»)</a:t>
            </a:r>
            <a:endParaRPr lang="ru-RU" sz="3000" b="1" dirty="0" smtClean="0">
              <a:solidFill>
                <a:srgbClr val="C00000"/>
              </a:solidFill>
            </a:endParaRPr>
          </a:p>
          <a:p>
            <a:endParaRPr lang="ru-RU" sz="28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2125" y="3578242"/>
            <a:ext cx="1362858" cy="194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Образование СССР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b="1" dirty="0" smtClean="0"/>
              <a:t>	</a:t>
            </a:r>
            <a:r>
              <a:rPr lang="ru-RU" sz="2800" b="1" dirty="0" smtClean="0"/>
              <a:t>Ленинский </a:t>
            </a:r>
            <a:r>
              <a:rPr lang="ru-RU" sz="2800" b="1" i="1" dirty="0" smtClean="0">
                <a:solidFill>
                  <a:srgbClr val="C00000"/>
                </a:solidFill>
              </a:rPr>
              <a:t>план федерации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800" dirty="0" smtClean="0"/>
              <a:t>предполагал </a:t>
            </a:r>
            <a:r>
              <a:rPr lang="ru-RU" sz="2800" b="1" dirty="0" smtClean="0"/>
              <a:t>объединение с РСФСР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800" b="1" dirty="0" smtClean="0"/>
              <a:t>в равноправной федерации</a:t>
            </a:r>
            <a:r>
              <a:rPr lang="ru-RU" sz="2800" dirty="0" smtClean="0"/>
              <a:t>. </a:t>
            </a:r>
          </a:p>
          <a:p>
            <a:pPr marL="0" indent="0">
              <a:buNone/>
            </a:pPr>
            <a:r>
              <a:rPr lang="ru-RU" sz="2800" dirty="0" smtClean="0"/>
              <a:t>	</a:t>
            </a:r>
            <a:r>
              <a:rPr lang="ru-RU" sz="2800" b="1" dirty="0" smtClean="0">
                <a:solidFill>
                  <a:srgbClr val="C00000"/>
                </a:solidFill>
              </a:rPr>
              <a:t>30 декабря 1922 г</a:t>
            </a:r>
            <a:r>
              <a:rPr lang="ru-RU" sz="2800" dirty="0" smtClean="0"/>
              <a:t>. на территории бывшей Российской империи был провозглашен </a:t>
            </a:r>
            <a:r>
              <a:rPr lang="ru-RU" sz="2800" b="1" dirty="0" smtClean="0">
                <a:solidFill>
                  <a:srgbClr val="C00000"/>
                </a:solidFill>
              </a:rPr>
              <a:t>Союз Советских Социалистических Республик</a:t>
            </a:r>
            <a:endParaRPr lang="ru-RU" sz="2800" dirty="0" smtClean="0"/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6053" y="4649871"/>
            <a:ext cx="4035425" cy="201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4578659"/>
            <a:ext cx="2104031" cy="2107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908720"/>
            <a:ext cx="1735017" cy="211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Образование СССР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sz="3000" b="1" dirty="0" smtClean="0"/>
              <a:t>В состав СССР</a:t>
            </a:r>
            <a:r>
              <a:rPr lang="ru-RU" sz="3000" dirty="0" smtClean="0"/>
              <a:t> вошли </a:t>
            </a:r>
            <a:r>
              <a:rPr lang="ru-RU" sz="3000" b="1" dirty="0" smtClean="0"/>
              <a:t>РСФСР, </a:t>
            </a:r>
            <a:r>
              <a:rPr lang="ru-RU" sz="3000" dirty="0" smtClean="0"/>
              <a:t>Украинская Советская Социалистическая Рес­публика (</a:t>
            </a:r>
            <a:r>
              <a:rPr lang="ru-RU" sz="3000" b="1" dirty="0" smtClean="0"/>
              <a:t>УССР</a:t>
            </a:r>
            <a:r>
              <a:rPr lang="ru-RU" sz="3000" dirty="0" smtClean="0"/>
              <a:t>), Белорусская Советская Социалистическая Республика (</a:t>
            </a:r>
            <a:r>
              <a:rPr lang="ru-RU" sz="3000" b="1" dirty="0" smtClean="0"/>
              <a:t>БССР</a:t>
            </a:r>
            <a:r>
              <a:rPr lang="ru-RU" sz="3000" dirty="0" smtClean="0"/>
              <a:t>), Закавказская Советская Федеративная Социалистическая Республика (</a:t>
            </a:r>
            <a:r>
              <a:rPr lang="ru-RU" sz="3000" b="1" dirty="0" smtClean="0"/>
              <a:t>ЗСФСР — федерация Грузии, Армении, Азербайджа­на</a:t>
            </a:r>
            <a:r>
              <a:rPr lang="ru-RU" sz="3000" dirty="0" smtClean="0"/>
              <a:t>).</a:t>
            </a:r>
          </a:p>
          <a:p>
            <a:pPr marL="0" indent="0">
              <a:buNone/>
            </a:pPr>
            <a:r>
              <a:rPr lang="ru-RU" sz="3000" dirty="0"/>
              <a:t>	</a:t>
            </a:r>
            <a:r>
              <a:rPr lang="ru-RU" sz="3000" dirty="0" smtClean="0"/>
              <a:t> Вопреки идее Ленина СССР по своей сути являлся </a:t>
            </a:r>
            <a:r>
              <a:rPr lang="ru-RU" sz="3000" b="1" dirty="0" smtClean="0"/>
              <a:t>централизованным государст­вом</a:t>
            </a:r>
            <a:r>
              <a:rPr lang="ru-RU" sz="3000" dirty="0" smtClean="0"/>
              <a:t>. 	Первые </a:t>
            </a:r>
            <a:r>
              <a:rPr lang="ru-RU" sz="3000" b="1" dirty="0" smtClean="0"/>
              <a:t>союзные республики находились под полным контролем большевиков и РСФСР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404813"/>
            <a:ext cx="8820150" cy="64531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/>
              <a:t>                      РСФСР</a:t>
            </a:r>
          </a:p>
          <a:p>
            <a:pPr>
              <a:buFont typeface="Wingdings" pitchFamily="2" charset="2"/>
              <a:buNone/>
            </a:pPr>
            <a:endParaRPr lang="ru-RU" dirty="0"/>
          </a:p>
          <a:p>
            <a:pPr>
              <a:buFont typeface="Wingdings" pitchFamily="2" charset="2"/>
              <a:buNone/>
            </a:pPr>
            <a:endParaRPr lang="ru-RU" dirty="0"/>
          </a:p>
          <a:p>
            <a:pPr>
              <a:buFont typeface="Wingdings" pitchFamily="2" charset="2"/>
              <a:buNone/>
            </a:pPr>
            <a:r>
              <a:rPr lang="ru-RU" dirty="0"/>
              <a:t>                     УССР</a:t>
            </a:r>
          </a:p>
          <a:p>
            <a:pPr>
              <a:buFont typeface="Wingdings" pitchFamily="2" charset="2"/>
              <a:buNone/>
            </a:pPr>
            <a:r>
              <a:rPr lang="ru-RU" dirty="0"/>
              <a:t>                                                                     </a:t>
            </a:r>
            <a:r>
              <a:rPr lang="ru-RU" dirty="0" smtClean="0"/>
              <a:t>       </a:t>
            </a:r>
            <a:r>
              <a:rPr lang="ru-RU" sz="4400" b="1" i="1" dirty="0" smtClean="0">
                <a:solidFill>
                  <a:srgbClr val="FF0000"/>
                </a:solidFill>
              </a:rPr>
              <a:t>СССР</a:t>
            </a:r>
            <a:endParaRPr lang="ru-RU" sz="4400" b="1" i="1" dirty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ru-RU" dirty="0"/>
              <a:t>                                                </a:t>
            </a:r>
          </a:p>
          <a:p>
            <a:pPr>
              <a:buFont typeface="Wingdings" pitchFamily="2" charset="2"/>
              <a:buNone/>
            </a:pPr>
            <a:r>
              <a:rPr lang="ru-RU" dirty="0"/>
              <a:t>                     БССР</a:t>
            </a:r>
          </a:p>
          <a:p>
            <a:pPr>
              <a:buFont typeface="Wingdings" pitchFamily="2" charset="2"/>
              <a:buNone/>
            </a:pPr>
            <a:r>
              <a:rPr lang="ru-RU" dirty="0"/>
              <a:t>   </a:t>
            </a:r>
          </a:p>
          <a:p>
            <a:pPr>
              <a:buFont typeface="Wingdings" pitchFamily="2" charset="2"/>
              <a:buNone/>
            </a:pPr>
            <a:endParaRPr lang="ru-RU" dirty="0"/>
          </a:p>
          <a:p>
            <a:pPr>
              <a:buFont typeface="Wingdings" pitchFamily="2" charset="2"/>
              <a:buNone/>
            </a:pPr>
            <a:r>
              <a:rPr lang="ru-RU" dirty="0"/>
              <a:t>                    ЗСФСР</a:t>
            </a:r>
          </a:p>
        </p:txBody>
      </p:sp>
      <p:pic>
        <p:nvPicPr>
          <p:cNvPr id="11268" name="Picture 4" descr="герб Белоруссии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3284538"/>
            <a:ext cx="1479550" cy="1484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герб краины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1700213"/>
            <a:ext cx="1493837" cy="1627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Герб РСФСР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0"/>
            <a:ext cx="1778000" cy="177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1" name="Picture 7" descr="герб ЗСФСР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856163"/>
            <a:ext cx="2106613" cy="2001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3" name="Picture 9" descr="Герб проект 192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1502611"/>
            <a:ext cx="3673475" cy="367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0838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70" decel="1000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770" decel="100000"/>
                                        <p:tgtEl>
                                          <p:spTgt spid="1127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3" dur="77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9" dur="30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0" dur="30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30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Образование СССР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66124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sz="3300" dirty="0" smtClean="0"/>
              <a:t>Первая </a:t>
            </a:r>
            <a:r>
              <a:rPr lang="ru-RU" sz="3300" b="1" dirty="0" smtClean="0">
                <a:solidFill>
                  <a:srgbClr val="C00000"/>
                </a:solidFill>
              </a:rPr>
              <a:t>Конституция СССР</a:t>
            </a:r>
            <a:r>
              <a:rPr lang="ru-RU" sz="3300" dirty="0" smtClean="0"/>
              <a:t>, принятая в </a:t>
            </a:r>
            <a:r>
              <a:rPr lang="ru-RU" sz="3300" b="1" dirty="0" smtClean="0">
                <a:solidFill>
                  <a:srgbClr val="C00000"/>
                </a:solidFill>
              </a:rPr>
              <a:t>1924 г</a:t>
            </a:r>
            <a:r>
              <a:rPr lang="ru-RU" sz="3300" dirty="0" smtClean="0"/>
              <a:t>., практически скопировала устрой­ство власти, которое было в РСФСР.</a:t>
            </a:r>
          </a:p>
          <a:p>
            <a:pPr marL="0" indent="0">
              <a:buNone/>
            </a:pPr>
            <a:r>
              <a:rPr lang="ru-RU" sz="3300" dirty="0" smtClean="0"/>
              <a:t>	Высшим органом власти становился </a:t>
            </a:r>
            <a:r>
              <a:rPr lang="ru-RU" sz="3300" i="1" dirty="0" smtClean="0"/>
              <a:t>Всесоюзный съезд советов  </a:t>
            </a:r>
            <a:r>
              <a:rPr lang="ru-RU" sz="3300" dirty="0" smtClean="0"/>
              <a:t>СССР, а его действующим рабочим органом — </a:t>
            </a:r>
            <a:r>
              <a:rPr lang="ru-RU" sz="3300" b="1" i="1" dirty="0" smtClean="0"/>
              <a:t>Всесоюзный Центральный Исполнительный Комитет </a:t>
            </a:r>
            <a:r>
              <a:rPr lang="ru-RU" sz="3300" b="1" dirty="0" smtClean="0"/>
              <a:t>(ВЦИК)</a:t>
            </a:r>
            <a:r>
              <a:rPr lang="ru-RU" sz="3300" dirty="0" smtClean="0"/>
              <a:t>, состоящий из </a:t>
            </a:r>
            <a:r>
              <a:rPr lang="ru-RU" sz="3300" i="1" dirty="0" smtClean="0"/>
              <a:t>Союзного Совета </a:t>
            </a:r>
            <a:r>
              <a:rPr lang="ru-RU" sz="3300" dirty="0" smtClean="0"/>
              <a:t>и </a:t>
            </a:r>
            <a:r>
              <a:rPr lang="ru-RU" sz="3300" i="1" dirty="0" smtClean="0"/>
              <a:t>Совета Национальностей. </a:t>
            </a:r>
          </a:p>
          <a:p>
            <a:pPr marL="0" indent="0">
              <a:buNone/>
            </a:pPr>
            <a:r>
              <a:rPr lang="ru-RU" sz="3300" i="1" dirty="0"/>
              <a:t>	</a:t>
            </a:r>
            <a:r>
              <a:rPr lang="ru-RU" sz="3300" dirty="0" smtClean="0"/>
              <a:t>Высшим исполнительным ор­ганом являлся </a:t>
            </a:r>
            <a:r>
              <a:rPr lang="ru-RU" sz="3300" b="1" i="1" dirty="0" smtClean="0"/>
              <a:t>Совет Народных Комиссаров </a:t>
            </a:r>
            <a:r>
              <a:rPr lang="ru-RU" sz="3300" dirty="0" smtClean="0"/>
              <a:t>(Сов­нарком) — </a:t>
            </a:r>
            <a:r>
              <a:rPr lang="ru-RU" sz="3300" b="1" dirty="0" smtClean="0"/>
              <a:t>правительство </a:t>
            </a:r>
            <a:r>
              <a:rPr lang="ru-RU" sz="3300" dirty="0" smtClean="0"/>
              <a:t>СССР. Данную систему органов государственной власти заимствовали конс­титуции всех союзных республик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Образование СССР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sz="2800" dirty="0" smtClean="0"/>
              <a:t>В 1924 г. началось дипломатическое признание СССР со стороны ряда европейских государств. Из крупных европейских стран </a:t>
            </a:r>
            <a:r>
              <a:rPr lang="ru-RU" sz="2800" b="1" dirty="0" smtClean="0"/>
              <a:t>первой СССР признала Великобритания в начале 1924 г. </a:t>
            </a:r>
            <a:r>
              <a:rPr lang="ru-RU" sz="2800" dirty="0" smtClean="0"/>
              <a:t>Последней ведущей державой, признавшей СССР в </a:t>
            </a:r>
            <a:r>
              <a:rPr lang="ru-RU" sz="2800" b="1" dirty="0" smtClean="0"/>
              <a:t>1933 г.</a:t>
            </a:r>
            <a:r>
              <a:rPr lang="ru-RU" sz="2800" dirty="0" smtClean="0"/>
              <a:t>, были </a:t>
            </a:r>
            <a:r>
              <a:rPr lang="ru-RU" sz="2800" b="1" dirty="0" smtClean="0"/>
              <a:t>США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4050087"/>
            <a:ext cx="3744416" cy="239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Экономический кризис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r>
              <a:rPr lang="ru-RU" sz="3200" dirty="0" smtClean="0">
                <a:solidFill>
                  <a:srgbClr val="C00000"/>
                </a:solidFill>
              </a:rPr>
              <a:t>(причины нэпа)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66018"/>
            <a:ext cx="8373616" cy="4525963"/>
          </a:xfrm>
        </p:spPr>
        <p:txBody>
          <a:bodyPr/>
          <a:lstStyle/>
          <a:p>
            <a:r>
              <a:rPr lang="ru-RU" sz="2800" b="1" dirty="0" smtClean="0"/>
              <a:t>сокращение </a:t>
            </a:r>
            <a:r>
              <a:rPr lang="ru-RU" sz="2800" dirty="0" smtClean="0"/>
              <a:t>промышленного </a:t>
            </a:r>
            <a:r>
              <a:rPr lang="ru-RU" sz="2800" b="1" dirty="0" smtClean="0"/>
              <a:t>производства в 7 раз</a:t>
            </a:r>
            <a:r>
              <a:rPr lang="ru-RU" sz="2800" dirty="0" smtClean="0"/>
              <a:t> по сравнению с довоенным 1913 г. (производство стали упало до уровня времен Петра </a:t>
            </a:r>
            <a:r>
              <a:rPr lang="en-US" sz="2800" dirty="0" smtClean="0"/>
              <a:t>I</a:t>
            </a:r>
            <a:r>
              <a:rPr lang="ru-RU" sz="2800" dirty="0" smtClean="0"/>
              <a:t>)</a:t>
            </a:r>
          </a:p>
          <a:p>
            <a:r>
              <a:rPr lang="ru-RU" sz="2800" dirty="0" smtClean="0"/>
              <a:t>страшный </a:t>
            </a:r>
            <a:r>
              <a:rPr lang="ru-RU" sz="2800" b="1" dirty="0" smtClean="0"/>
              <a:t>голод</a:t>
            </a:r>
          </a:p>
          <a:p>
            <a:r>
              <a:rPr lang="ru-RU" sz="2800" b="1" dirty="0" smtClean="0"/>
              <a:t>безработица</a:t>
            </a:r>
          </a:p>
          <a:p>
            <a:r>
              <a:rPr lang="ru-RU" sz="2800" b="1" dirty="0" smtClean="0"/>
              <a:t>преступность</a:t>
            </a:r>
          </a:p>
          <a:p>
            <a:endParaRPr lang="ru-RU" dirty="0"/>
          </a:p>
        </p:txBody>
      </p:sp>
      <p:pic>
        <p:nvPicPr>
          <p:cNvPr id="4" name="Picture 4" descr="img69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31"/>
          <a:stretch>
            <a:fillRect/>
          </a:stretch>
        </p:blipFill>
        <p:spPr bwMode="auto">
          <a:xfrm>
            <a:off x="6739481" y="2526995"/>
            <a:ext cx="2247818" cy="4065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Картинка 41 из 1787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3260114"/>
            <a:ext cx="3540147" cy="2599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Политический кризис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r>
              <a:rPr lang="ru-RU" sz="3200" dirty="0" smtClean="0">
                <a:solidFill>
                  <a:srgbClr val="C00000"/>
                </a:solidFill>
              </a:rPr>
              <a:t>(причины нэпа)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646820"/>
            <a:ext cx="8229600" cy="452596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800" b="1" dirty="0" smtClean="0"/>
              <a:t>Восстания:</a:t>
            </a:r>
          </a:p>
          <a:p>
            <a:pPr>
              <a:spcBef>
                <a:spcPts val="0"/>
              </a:spcBef>
            </a:pPr>
            <a:r>
              <a:rPr lang="ru-RU" sz="2800" dirty="0" smtClean="0"/>
              <a:t>рабочих Петрограда</a:t>
            </a:r>
          </a:p>
          <a:p>
            <a:pPr>
              <a:spcBef>
                <a:spcPts val="0"/>
              </a:spcBef>
            </a:pPr>
            <a:r>
              <a:rPr lang="ru-RU" sz="2800" dirty="0" smtClean="0"/>
              <a:t>крестьян в </a:t>
            </a:r>
            <a:r>
              <a:rPr lang="ru-RU" sz="2800" b="1" dirty="0" smtClean="0"/>
              <a:t>Тамбовской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800" b="1" dirty="0" smtClean="0"/>
              <a:t>и Воронежской губерниях… </a:t>
            </a:r>
          </a:p>
          <a:p>
            <a:pPr>
              <a:spcBef>
                <a:spcPts val="0"/>
              </a:spcBef>
            </a:pPr>
            <a:r>
              <a:rPr lang="ru-RU" sz="2800" dirty="0" smtClean="0"/>
              <a:t>матросов и солдат крепости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800" dirty="0" smtClean="0"/>
              <a:t> </a:t>
            </a:r>
            <a:r>
              <a:rPr lang="ru-RU" sz="2800" b="1" dirty="0" smtClean="0"/>
              <a:t>Кронштадт</a:t>
            </a:r>
            <a:r>
              <a:rPr lang="ru-RU" sz="2800" dirty="0" smtClean="0"/>
              <a:t> в </a:t>
            </a:r>
            <a:r>
              <a:rPr lang="ru-RU" sz="2800" i="1" dirty="0" smtClean="0"/>
              <a:t>марте 1921 г.</a:t>
            </a:r>
          </a:p>
          <a:p>
            <a:pPr>
              <a:spcBef>
                <a:spcPts val="0"/>
              </a:spcBef>
              <a:buNone/>
            </a:pPr>
            <a:r>
              <a:rPr lang="ru-RU" sz="2800" dirty="0" smtClean="0"/>
              <a:t>    </a:t>
            </a:r>
            <a:r>
              <a:rPr lang="ru-RU" sz="2800" b="1" dirty="0" smtClean="0"/>
              <a:t>Требование отмены продразверстки</a:t>
            </a:r>
            <a:r>
              <a:rPr lang="ru-RU" sz="2800" dirty="0" smtClean="0"/>
              <a:t>, разрешения свободной торговли, ликвидации монополии большевистской партии на власть </a:t>
            </a:r>
            <a:endParaRPr lang="ru-RU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3560" y="1354251"/>
            <a:ext cx="3368570" cy="2653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4693" y="5157192"/>
            <a:ext cx="1907704" cy="1432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Суть и значение 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>новой экономической политики </a:t>
            </a:r>
            <a:endParaRPr lang="ru-RU" sz="3200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628800"/>
            <a:ext cx="8229600" cy="4525963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3000" b="1" dirty="0" smtClean="0"/>
              <a:t>	</a:t>
            </a:r>
            <a:r>
              <a:rPr lang="en-US" sz="3000" b="1" dirty="0" smtClean="0"/>
              <a:t>X </a:t>
            </a:r>
            <a:r>
              <a:rPr lang="ru-RU" sz="3000" b="1" dirty="0" smtClean="0"/>
              <a:t>съезд РКП(б), март 1921 г.: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000" b="1" dirty="0" smtClean="0"/>
              <a:t>отказ от политики «военного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000" b="1" dirty="0" smtClean="0"/>
              <a:t>коммунизма» и переход к </a:t>
            </a:r>
            <a:r>
              <a:rPr lang="ru-RU" sz="3000" b="1" i="1" dirty="0" smtClean="0">
                <a:solidFill>
                  <a:srgbClr val="FF0000"/>
                </a:solidFill>
              </a:rPr>
              <a:t>новой экономической политики (нэп)</a:t>
            </a:r>
          </a:p>
          <a:p>
            <a:pPr marL="0" indent="0">
              <a:spcBef>
                <a:spcPts val="0"/>
              </a:spcBef>
              <a:buNone/>
            </a:pPr>
            <a:endParaRPr lang="ru-RU" sz="3000" b="1" i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3000" b="1" i="1" dirty="0" smtClean="0"/>
              <a:t>	Суть </a:t>
            </a:r>
            <a:r>
              <a:rPr lang="ru-RU" sz="3000" dirty="0" smtClean="0"/>
              <a:t>нэпа: </a:t>
            </a:r>
            <a:r>
              <a:rPr lang="ru-RU" sz="3000" b="1" dirty="0" smtClean="0"/>
              <a:t>частичное восстановление </a:t>
            </a:r>
            <a:r>
              <a:rPr lang="ru-RU" sz="3000" b="1" i="1" dirty="0" smtClean="0"/>
              <a:t>рыночной экономики</a:t>
            </a:r>
            <a:r>
              <a:rPr lang="ru-RU" sz="3000" dirty="0" smtClean="0"/>
              <a:t> и её развитие на основе экономической заинтересованности и хозяйственного расчета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2" descr="Картинка 1 из 6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2760" y="1772816"/>
            <a:ext cx="2860370" cy="1921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Сущность нэп</a:t>
            </a:r>
            <a:r>
              <a:rPr lang="ru-RU" sz="3200" dirty="0" smtClean="0">
                <a:solidFill>
                  <a:srgbClr val="C00000"/>
                </a:solidFill>
              </a:rPr>
              <a:t>а</a:t>
            </a:r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568952" cy="4525963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</a:pPr>
            <a:r>
              <a:rPr lang="ru-RU" sz="2800" b="1" dirty="0" smtClean="0"/>
              <a:t> замена продразверстки </a:t>
            </a:r>
            <a:r>
              <a:rPr lang="ru-RU" sz="2800" b="1" i="1" dirty="0" smtClean="0"/>
              <a:t>продовольственным налогом (продналогом), </a:t>
            </a:r>
            <a:r>
              <a:rPr lang="ru-RU" sz="2800" dirty="0" smtClean="0"/>
              <a:t>в 2 раза ниже, остальной продукцией крестьянин мог распоряжаться по своему усмотрению</a:t>
            </a:r>
          </a:p>
          <a:p>
            <a:pPr marL="0" indent="0">
              <a:spcBef>
                <a:spcPts val="0"/>
              </a:spcBef>
            </a:pPr>
            <a:r>
              <a:rPr lang="ru-RU" sz="2800" b="1" dirty="0" smtClean="0"/>
              <a:t> отмена карточной системы и трудовой повинности</a:t>
            </a:r>
          </a:p>
          <a:p>
            <a:pPr marL="0" indent="0">
              <a:spcBef>
                <a:spcPts val="0"/>
              </a:spcBef>
            </a:pPr>
            <a:r>
              <a:rPr lang="ru-RU" sz="2800" b="1" dirty="0" smtClean="0"/>
              <a:t> вводилось денежное обращение</a:t>
            </a:r>
          </a:p>
          <a:p>
            <a:pPr marL="0" indent="0">
              <a:spcBef>
                <a:spcPts val="0"/>
              </a:spcBef>
            </a:pPr>
            <a:r>
              <a:rPr lang="ru-RU" sz="2800" dirty="0" smtClean="0"/>
              <a:t> </a:t>
            </a:r>
            <a:r>
              <a:rPr lang="ru-RU" sz="2800" b="1" dirty="0" smtClean="0"/>
              <a:t>разрешались рыночные отношения</a:t>
            </a:r>
            <a:r>
              <a:rPr lang="ru-RU" sz="2800" dirty="0" smtClean="0"/>
              <a:t>, небольшие частные предприятия, </a:t>
            </a:r>
            <a:r>
              <a:rPr lang="ru-RU" sz="2800" b="1" dirty="0" smtClean="0"/>
              <a:t>наем рабочей силы</a:t>
            </a:r>
            <a:r>
              <a:rPr lang="ru-RU" sz="2800" dirty="0" smtClean="0"/>
              <a:t>, свобода торговли, </a:t>
            </a:r>
            <a:r>
              <a:rPr lang="ru-RU" sz="2800" b="1" dirty="0" smtClean="0"/>
              <a:t>привлечение иностранного капитала </a:t>
            </a:r>
          </a:p>
          <a:p>
            <a:pPr marL="0" indent="0">
              <a:spcBef>
                <a:spcPts val="0"/>
              </a:spcBef>
            </a:pPr>
            <a:r>
              <a:rPr lang="ru-RU" sz="2800" dirty="0" smtClean="0"/>
              <a:t> </a:t>
            </a:r>
            <a:r>
              <a:rPr lang="ru-RU" sz="2800" u="sng" dirty="0" smtClean="0"/>
              <a:t>государство сохраняло свои позиции в банковской сфере, на крупных</a:t>
            </a:r>
            <a:r>
              <a:rPr lang="ru-RU" sz="2800" dirty="0" smtClean="0"/>
              <a:t> и частично на средних </a:t>
            </a:r>
            <a:r>
              <a:rPr lang="ru-RU" sz="2800" u="sng" dirty="0" smtClean="0"/>
              <a:t>предприятиях</a:t>
            </a:r>
            <a:endParaRPr lang="ru-RU" sz="28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Подъем народного хозяйства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028771"/>
            <a:ext cx="8229600" cy="568975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b="1" dirty="0" smtClean="0"/>
              <a:t>Нэп содействовал оживлению экономики </a:t>
            </a:r>
          </a:p>
          <a:p>
            <a:pPr marL="0">
              <a:spcBef>
                <a:spcPts val="0"/>
              </a:spcBef>
              <a:buNone/>
            </a:pPr>
            <a:r>
              <a:rPr lang="ru-RU" dirty="0" smtClean="0"/>
              <a:t> (в 1926 г. СССР достиг уровня 1913 г.)… </a:t>
            </a:r>
          </a:p>
          <a:p>
            <a:pPr marL="0">
              <a:spcBef>
                <a:spcPts val="0"/>
              </a:spcBef>
              <a:buNone/>
            </a:pPr>
            <a:r>
              <a:rPr lang="ru-RU" dirty="0" smtClean="0"/>
              <a:t>	</a:t>
            </a:r>
          </a:p>
          <a:p>
            <a:pPr marL="0">
              <a:spcBef>
                <a:spcPts val="0"/>
              </a:spcBef>
              <a:buNone/>
            </a:pPr>
            <a:endParaRPr lang="ru-RU" dirty="0"/>
          </a:p>
          <a:p>
            <a:pPr marL="0">
              <a:spcBef>
                <a:spcPts val="0"/>
              </a:spcBef>
              <a:buNone/>
            </a:pPr>
            <a:endParaRPr lang="ru-RU" dirty="0" smtClean="0"/>
          </a:p>
          <a:p>
            <a:pPr marL="0">
              <a:spcBef>
                <a:spcPts val="0"/>
              </a:spcBef>
              <a:buNone/>
            </a:pPr>
            <a:endParaRPr lang="ru-RU" dirty="0"/>
          </a:p>
          <a:p>
            <a:pPr marL="0">
              <a:spcBef>
                <a:spcPts val="0"/>
              </a:spcBef>
              <a:buNone/>
            </a:pPr>
            <a:endParaRPr lang="ru-RU" dirty="0" smtClean="0"/>
          </a:p>
          <a:p>
            <a:pPr marL="0">
              <a:spcBef>
                <a:spcPts val="0"/>
              </a:spcBef>
              <a:buNone/>
            </a:pPr>
            <a:endParaRPr lang="ru-RU" dirty="0"/>
          </a:p>
          <a:p>
            <a:pPr marL="0">
              <a:spcBef>
                <a:spcPts val="0"/>
              </a:spcBef>
              <a:buNone/>
            </a:pPr>
            <a:endParaRPr lang="ru-RU" dirty="0" smtClean="0"/>
          </a:p>
          <a:p>
            <a:pPr marL="0">
              <a:spcBef>
                <a:spcPts val="0"/>
              </a:spcBef>
              <a:buNone/>
            </a:pPr>
            <a:r>
              <a:rPr lang="ru-RU" dirty="0" smtClean="0"/>
              <a:t>…ведущие страны мира ушли далеко вперед в своем развитии…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3653" y="2204864"/>
            <a:ext cx="2268384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2415982"/>
            <a:ext cx="3018179" cy="267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Подъем народного хозяйства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4263123"/>
            <a:ext cx="5061722" cy="185182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/>
              <a:t>	</a:t>
            </a:r>
            <a:r>
              <a:rPr lang="ru-RU" sz="3000" b="1" dirty="0" smtClean="0"/>
              <a:t>Государственный</a:t>
            </a:r>
          </a:p>
          <a:p>
            <a:pPr marL="0" indent="0">
              <a:buNone/>
            </a:pPr>
            <a:r>
              <a:rPr lang="ru-RU" sz="3000" b="1" dirty="0"/>
              <a:t>п</a:t>
            </a:r>
            <a:r>
              <a:rPr lang="ru-RU" sz="3000" b="1" dirty="0" smtClean="0"/>
              <a:t>лан по   электрификации</a:t>
            </a:r>
          </a:p>
          <a:p>
            <a:pPr marL="0" indent="0">
              <a:buNone/>
            </a:pPr>
            <a:r>
              <a:rPr lang="ru-RU" sz="3000" b="1" dirty="0" smtClean="0"/>
              <a:t>России (ГОЭЛРО), </a:t>
            </a:r>
          </a:p>
          <a:p>
            <a:pPr marL="0" indent="0">
              <a:buNone/>
            </a:pPr>
            <a:r>
              <a:rPr lang="ru-RU" sz="3000" dirty="0" smtClean="0"/>
              <a:t>принятый в 1920 г.</a:t>
            </a:r>
            <a:endParaRPr lang="ru-RU" sz="3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268760"/>
            <a:ext cx="4144963" cy="2652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9408" y="3140968"/>
            <a:ext cx="3710067" cy="2785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Содержимое 2"/>
          <p:cNvSpPr txBox="1">
            <a:spLocks/>
          </p:cNvSpPr>
          <p:nvPr/>
        </p:nvSpPr>
        <p:spPr>
          <a:xfrm>
            <a:off x="5785179" y="6093296"/>
            <a:ext cx="2940061" cy="5171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2400" b="1" dirty="0" smtClean="0"/>
              <a:t>«Лампочка Ильича»</a:t>
            </a:r>
            <a:endParaRPr lang="ru-RU" sz="2400" dirty="0"/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5115416" y="1552566"/>
            <a:ext cx="2940061" cy="51719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2400" b="1" dirty="0" smtClean="0"/>
              <a:t>Саяно-Шушенская ГЭС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Подъем народного хозяйства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	Важное значение имела </a:t>
            </a:r>
            <a:r>
              <a:rPr lang="ru-RU" b="1" dirty="0" smtClean="0"/>
              <a:t>денежная реформа 1923 г.: </a:t>
            </a:r>
            <a:r>
              <a:rPr lang="ru-RU" dirty="0" smtClean="0"/>
              <a:t>советский</a:t>
            </a:r>
            <a:r>
              <a:rPr lang="ru-RU" b="1" dirty="0" smtClean="0">
                <a:solidFill>
                  <a:srgbClr val="FF0000"/>
                </a:solidFill>
              </a:rPr>
              <a:t> золотой червонец</a:t>
            </a:r>
            <a:r>
              <a:rPr lang="ru-RU" dirty="0" smtClean="0"/>
              <a:t> стал твердой конвер­тируемой валютой и стоил на мировом рынке около  6 долларов США</a:t>
            </a:r>
          </a:p>
        </p:txBody>
      </p:sp>
      <p:pic>
        <p:nvPicPr>
          <p:cNvPr id="4" name="Picture 2" descr="Картинка 21 из 51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5" y="3720563"/>
            <a:ext cx="4969582" cy="25733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152407"/>
            <a:ext cx="8229600" cy="4525963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	НЭП (новая экономическая политика) -  </a:t>
            </a:r>
            <a:r>
              <a:rPr lang="ru-RU" dirty="0" smtClean="0"/>
              <a:t>экономическая политика, проводившаяся в Советской России и СССР в 20-е годы. Была принята </a:t>
            </a:r>
            <a:r>
              <a:rPr lang="ru-RU" b="1" i="1" dirty="0" smtClean="0">
                <a:solidFill>
                  <a:srgbClr val="C00000"/>
                </a:solidFill>
              </a:rPr>
              <a:t>в марте 1921 г. X съездом РКП(б)</a:t>
            </a:r>
            <a:r>
              <a:rPr lang="ru-RU" dirty="0" smtClean="0"/>
              <a:t>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сменив политику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«военного коммунизма» </a:t>
            </a:r>
            <a:endParaRPr lang="ru-RU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918940"/>
          </a:xfrm>
        </p:spPr>
        <p:txBody>
          <a:bodyPr>
            <a:normAutofit/>
          </a:bodyPr>
          <a:lstStyle/>
          <a:p>
            <a:r>
              <a:rPr lang="ru-RU" sz="3200" dirty="0" err="1" smtClean="0"/>
              <a:t>Т.о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3415388"/>
            <a:ext cx="2150520" cy="3109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775</TotalTime>
  <Words>197</Words>
  <Application>Microsoft Office PowerPoint</Application>
  <PresentationFormat>Экран (4:3)</PresentationFormat>
  <Paragraphs>87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 Новая экономическая политика</vt:lpstr>
      <vt:lpstr>Экономический кризис  (причины нэпа)</vt:lpstr>
      <vt:lpstr>Политический кризис  (причины нэпа)</vt:lpstr>
      <vt:lpstr>Суть и значение  новой экономической политики </vt:lpstr>
      <vt:lpstr>Сущность нэпа </vt:lpstr>
      <vt:lpstr>Подъем народного хозяйства</vt:lpstr>
      <vt:lpstr>Подъем народного хозяйства</vt:lpstr>
      <vt:lpstr>Подъем народного хозяйства</vt:lpstr>
      <vt:lpstr>Т.о.</vt:lpstr>
      <vt:lpstr>Образование СССР</vt:lpstr>
      <vt:lpstr>Образование СССР</vt:lpstr>
      <vt:lpstr>Образование СССР</vt:lpstr>
      <vt:lpstr>Презентация PowerPoint</vt:lpstr>
      <vt:lpstr>Образование СССР</vt:lpstr>
      <vt:lpstr>Образование СССР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Новая экономическая политика.  Образование СССР </dc:title>
  <cp:lastModifiedBy>Dmitriy Petkun</cp:lastModifiedBy>
  <cp:revision>39</cp:revision>
  <dcterms:created xsi:type="dcterms:W3CDTF">2010-03-04T18:26:41Z</dcterms:created>
  <dcterms:modified xsi:type="dcterms:W3CDTF">2015-10-19T19:19:52Z</dcterms:modified>
</cp:coreProperties>
</file>