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82" r:id="rId2"/>
    <p:sldId id="284" r:id="rId3"/>
    <p:sldId id="283" r:id="rId4"/>
    <p:sldId id="285" r:id="rId5"/>
    <p:sldId id="286" r:id="rId6"/>
    <p:sldId id="291" r:id="rId7"/>
    <p:sldId id="292" r:id="rId8"/>
    <p:sldId id="294" r:id="rId9"/>
    <p:sldId id="29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0B02C21-F701-41C8-896F-3B38E1695007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AB26535-F83D-4856-8933-2024F1B23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50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89229FEA-1F0A-4A91-91EA-698AE17CC335}" type="slidenum">
              <a:rPr lang="ru-RU"/>
              <a:pPr eaLnBrk="1" hangingPunct="1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240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</p:grpSp>
      <p:sp>
        <p:nvSpPr>
          <p:cNvPr id="177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1"/>
            </a:lvl1pPr>
          </a:lstStyle>
          <a:p>
            <a:pPr>
              <a:defRPr/>
            </a:pPr>
            <a:fld id="{656D0B71-EBDD-49EB-A3AB-F427D7FA0B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71034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FCBE73D-4A63-4575-A14A-54348512F4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899102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3B474D4-E3B9-4AB3-8547-770AF8FC62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20594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8EFA8F9-1B31-4914-A6F7-48D8030421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89427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D16CF6C-EDC7-40F5-B4CB-8D20F2EA62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072887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55F8BD3-B579-49AE-B6A7-68E5DA70B0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180790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FB8DD3-86EF-45AF-BE7C-597A2EF9F8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879815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E092A3-DA6A-47BD-8AD3-07245218C8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857371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B53158B-1E7B-4F58-A20A-F16C208391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143223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F7A63CF-58F1-4EAF-A44A-F4D535B3DB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552796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815ACF-8432-4005-B937-ACC89B2A52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299770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6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126760C-ECFB-40A9-A0AF-3823D33EB4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1032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solidFill>
                  <a:srgbClr val="000000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  <p:bldP spid="17613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61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61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2844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173" y="5589240"/>
            <a:ext cx="8892827" cy="1058863"/>
          </a:xfrm>
        </p:spPr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Октябрьская 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революция1917г. и </a:t>
            </a:r>
            <a:r>
              <a:rPr lang="ru-RU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установление советской власти в России</a:t>
            </a:r>
            <a:endParaRPr lang="ru-RU" sz="4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75" y="476250"/>
            <a:ext cx="8066088" cy="2247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	</a:t>
            </a:r>
            <a:r>
              <a:rPr lang="ru-RU" sz="2800" dirty="0"/>
              <a:t>В  результате Февральской революции в России сложилось </a:t>
            </a:r>
            <a:r>
              <a:rPr lang="ru-RU" sz="2800" b="1" i="1" dirty="0">
                <a:solidFill>
                  <a:srgbClr val="FF0000"/>
                </a:solidFill>
              </a:rPr>
              <a:t>двоевластие</a:t>
            </a:r>
            <a:r>
              <a:rPr lang="ru-RU" sz="2800" dirty="0"/>
              <a:t>: страной одновременно  управляли  буржуазное 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Временное правительство</a:t>
            </a:r>
            <a:r>
              <a:rPr lang="ru-RU" sz="2800" dirty="0"/>
              <a:t>  и  </a:t>
            </a:r>
            <a:r>
              <a:rPr lang="ru-RU" sz="28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Петроградский Совет </a:t>
            </a:r>
          </a:p>
          <a:p>
            <a:pPr>
              <a:defRPr/>
            </a:pPr>
            <a:r>
              <a:rPr lang="ru-RU" sz="2800" dirty="0"/>
              <a:t>рабочих и  солдатских  депутатов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281238"/>
            <a:ext cx="2527300" cy="3049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0"/>
          <a:stretch/>
        </p:blipFill>
        <p:spPr bwMode="auto">
          <a:xfrm>
            <a:off x="217488" y="2976563"/>
            <a:ext cx="4981575" cy="2376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500" y="5565775"/>
            <a:ext cx="5400675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i="1" dirty="0">
                <a:latin typeface="+mj-lt"/>
              </a:rPr>
              <a:t>Заседание Временного правительства</a:t>
            </a:r>
          </a:p>
          <a:p>
            <a:pPr>
              <a:defRPr/>
            </a:pPr>
            <a:r>
              <a:rPr lang="ru-RU" sz="2200" b="1" i="1" dirty="0">
                <a:latin typeface="+mj-lt"/>
              </a:rPr>
              <a:t>в Мариинском дворце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00650" y="5595938"/>
            <a:ext cx="3667125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i="1" dirty="0">
                <a:latin typeface="+mj-lt"/>
              </a:rPr>
              <a:t>Заседание Совета рабочих и солдатских депутатов в Таврическом дворце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227013" y="1846262"/>
            <a:ext cx="823753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	Вскоре, опираясь на солдат и матросов, контроль над Советами установили </a:t>
            </a:r>
            <a:r>
              <a:rPr lang="ru-RU" sz="2800" dirty="0" smtClean="0"/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большевики</a:t>
            </a:r>
            <a:r>
              <a:rPr lang="ru-RU" sz="2800" dirty="0" smtClean="0"/>
              <a:t>  во </a:t>
            </a:r>
            <a:r>
              <a:rPr lang="ru-RU" sz="2800" dirty="0"/>
              <a:t>главе с </a:t>
            </a:r>
            <a:r>
              <a:rPr lang="ru-RU" sz="2800" b="1" i="1" dirty="0"/>
              <a:t>В.И. </a:t>
            </a:r>
            <a:r>
              <a:rPr lang="ru-RU" sz="2800" b="1" i="1" dirty="0" smtClean="0"/>
              <a:t>Лениным</a:t>
            </a:r>
            <a:r>
              <a:rPr lang="ru-RU" sz="2800" dirty="0"/>
              <a:t> </a:t>
            </a:r>
            <a:r>
              <a:rPr lang="ru-RU" sz="2800" dirty="0" smtClean="0"/>
              <a:t> и  </a:t>
            </a:r>
            <a:r>
              <a:rPr lang="ru-RU" sz="2800" b="1" dirty="0" smtClean="0"/>
              <a:t>начали </a:t>
            </a:r>
            <a:r>
              <a:rPr lang="ru-RU" sz="2800" b="1" dirty="0"/>
              <a:t>под­готовку к вооруженному восстанию</a:t>
            </a:r>
            <a:r>
              <a:rPr lang="ru-RU" sz="2800" dirty="0"/>
              <a:t>. Голодному и разоренному войной наро­ду </a:t>
            </a:r>
          </a:p>
          <a:p>
            <a:r>
              <a:rPr lang="ru-RU" sz="2800" dirty="0"/>
              <a:t>они </a:t>
            </a:r>
            <a:r>
              <a:rPr lang="ru-RU" sz="2800" b="1" dirty="0"/>
              <a:t>обещали</a:t>
            </a:r>
            <a:r>
              <a:rPr lang="ru-RU" sz="2800" dirty="0"/>
              <a:t> </a:t>
            </a:r>
          </a:p>
          <a:p>
            <a:r>
              <a:rPr lang="ru-RU" sz="2800" b="1" i="1" dirty="0">
                <a:solidFill>
                  <a:srgbClr val="C00000"/>
                </a:solidFill>
              </a:rPr>
              <a:t>«</a:t>
            </a:r>
            <a:r>
              <a:rPr lang="ru-RU" sz="2800" b="1" i="1" u="sng" dirty="0">
                <a:solidFill>
                  <a:srgbClr val="C00000"/>
                </a:solidFill>
              </a:rPr>
              <a:t>Мир</a:t>
            </a:r>
            <a:r>
              <a:rPr lang="ru-RU" sz="2800" b="1" i="1" dirty="0">
                <a:solidFill>
                  <a:srgbClr val="C00000"/>
                </a:solidFill>
              </a:rPr>
              <a:t>, Землю и Хлеб» </a:t>
            </a:r>
          </a:p>
        </p:txBody>
      </p:sp>
      <p:pic>
        <p:nvPicPr>
          <p:cNvPr id="15363" name="Picture 2" descr="http://www.taday.ru/data/505/447/1234/штурм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r="14952" b="8888"/>
          <a:stretch>
            <a:fillRect/>
          </a:stretch>
        </p:blipFill>
        <p:spPr bwMode="auto">
          <a:xfrm>
            <a:off x="4932040" y="3871997"/>
            <a:ext cx="3456310" cy="2608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00113" y="474663"/>
            <a:ext cx="792003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cs typeface="Calibri" pitchFamily="34" charset="0"/>
              </a:rPr>
              <a:t>		25-26 октября </a:t>
            </a:r>
            <a:r>
              <a:rPr lang="ru-RU" sz="2800" b="1" dirty="0">
                <a:solidFill>
                  <a:srgbClr val="FF0000"/>
                </a:solidFill>
                <a:cs typeface="Calibri" pitchFamily="34" charset="0"/>
              </a:rPr>
              <a:t>(7-8 ноября) 1917 </a:t>
            </a:r>
            <a:r>
              <a:rPr lang="ru-RU" sz="2800" dirty="0">
                <a:cs typeface="Calibri" pitchFamily="34" charset="0"/>
              </a:rPr>
              <a:t>г. 			</a:t>
            </a:r>
            <a:r>
              <a:rPr lang="ru-RU" sz="2800" b="1" dirty="0">
                <a:cs typeface="Calibri" pitchFamily="34" charset="0"/>
              </a:rPr>
              <a:t>отряды </a:t>
            </a:r>
            <a:r>
              <a:rPr lang="ru-RU" sz="2800" b="1" dirty="0" smtClean="0">
                <a:cs typeface="Calibri" pitchFamily="34" charset="0"/>
              </a:rPr>
              <a:t>большевистской </a:t>
            </a:r>
            <a:r>
              <a:rPr lang="ru-RU" sz="2800" b="1" i="1" dirty="0">
                <a:solidFill>
                  <a:srgbClr val="C00000"/>
                </a:solidFill>
                <a:cs typeface="Calibri" pitchFamily="34" charset="0"/>
              </a:rPr>
              <a:t>Красной 			гвардии</a:t>
            </a:r>
            <a:r>
              <a:rPr lang="ru-RU" sz="2800" b="1" dirty="0">
                <a:solidFill>
                  <a:srgbClr val="C00000"/>
                </a:solidFill>
                <a:cs typeface="Calibri" pitchFamily="34" charset="0"/>
              </a:rPr>
              <a:t>,</a:t>
            </a:r>
            <a:r>
              <a:rPr lang="ru-RU" sz="2800" b="1" dirty="0">
                <a:cs typeface="Calibri" pitchFamily="34" charset="0"/>
              </a:rPr>
              <a:t> </a:t>
            </a:r>
            <a:r>
              <a:rPr lang="ru-RU" sz="2800" b="1" dirty="0" smtClean="0">
                <a:cs typeface="Calibri" pitchFamily="34" charset="0"/>
              </a:rPr>
              <a:t> солдат </a:t>
            </a:r>
            <a:r>
              <a:rPr lang="ru-RU" sz="2800" b="1" dirty="0">
                <a:cs typeface="Calibri" pitchFamily="34" charset="0"/>
              </a:rPr>
              <a:t>и матросов</a:t>
            </a:r>
            <a:r>
              <a:rPr lang="ru-RU" sz="2800" dirty="0">
                <a:cs typeface="Calibri" pitchFamily="34" charset="0"/>
              </a:rPr>
              <a:t> </a:t>
            </a:r>
          </a:p>
          <a:p>
            <a:r>
              <a:rPr lang="ru-RU" sz="2800" dirty="0">
                <a:cs typeface="Calibri" pitchFamily="34" charset="0"/>
              </a:rPr>
              <a:t>	            </a:t>
            </a:r>
            <a:r>
              <a:rPr lang="ru-RU" sz="2800" u="sng" dirty="0">
                <a:cs typeface="Calibri" pitchFamily="34" charset="0"/>
              </a:rPr>
              <a:t>захватили почты, телеграф, вокзалы, все стратегические точки Петрограда</a:t>
            </a:r>
            <a:r>
              <a:rPr lang="ru-RU" sz="2800" dirty="0">
                <a:cs typeface="Calibri" pitchFamily="34" charset="0"/>
              </a:rPr>
              <a:t>, а затем и </a:t>
            </a:r>
            <a:r>
              <a:rPr lang="ru-RU" sz="2800" u="sng" dirty="0">
                <a:cs typeface="Calibri" pitchFamily="34" charset="0"/>
              </a:rPr>
              <a:t>Зимний дворец, </a:t>
            </a:r>
            <a:r>
              <a:rPr lang="ru-RU" sz="2800" dirty="0">
                <a:cs typeface="Calibri" pitchFamily="34" charset="0"/>
              </a:rPr>
              <a:t>в котором находилось </a:t>
            </a:r>
          </a:p>
          <a:p>
            <a:r>
              <a:rPr lang="ru-RU" sz="2800" dirty="0">
                <a:cs typeface="Calibri" pitchFamily="34" charset="0"/>
              </a:rPr>
              <a:t>Временное правительство</a:t>
            </a:r>
          </a:p>
        </p:txBody>
      </p:sp>
      <p:pic>
        <p:nvPicPr>
          <p:cNvPr id="3" name="Picture 4" descr="http://img-fotki.yandex.ru/get/4310/dr-boltov.3/0_3f74c_3e086969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3" t="9131" r="9103"/>
          <a:stretch>
            <a:fillRect/>
          </a:stretch>
        </p:blipFill>
        <p:spPr bwMode="auto">
          <a:xfrm>
            <a:off x="0" y="-4763"/>
            <a:ext cx="253365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G:\Готовые презентации\Октябрьская революция\d2091179b10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5"/>
          <a:stretch>
            <a:fillRect/>
          </a:stretch>
        </p:blipFill>
        <p:spPr bwMode="auto">
          <a:xfrm>
            <a:off x="5364163" y="3578225"/>
            <a:ext cx="3162300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Революционные матросы с флагом «Смерть Буржуям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3606800"/>
            <a:ext cx="3898900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5725"/>
            <a:ext cx="91440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Второй съезд Советов</a:t>
            </a:r>
          </a:p>
        </p:txBody>
      </p:sp>
      <p:sp>
        <p:nvSpPr>
          <p:cNvPr id="5" name="Стрелка вниз 4"/>
          <p:cNvSpPr/>
          <p:nvPr/>
        </p:nvSpPr>
        <p:spPr>
          <a:xfrm rot="2477440">
            <a:off x="1771650" y="1363663"/>
            <a:ext cx="500063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217988" y="1452563"/>
            <a:ext cx="501650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337395">
            <a:off x="6192838" y="1363663"/>
            <a:ext cx="500062" cy="714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9772" y="2139950"/>
            <a:ext cx="1566519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Декрет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власти</a:t>
            </a:r>
          </a:p>
        </p:txBody>
      </p:sp>
      <p:sp>
        <p:nvSpPr>
          <p:cNvPr id="12295" name="Прямоугольник 8"/>
          <p:cNvSpPr>
            <a:spLocks noChangeArrowheads="1"/>
          </p:cNvSpPr>
          <p:nvPr/>
        </p:nvSpPr>
        <p:spPr bwMode="auto">
          <a:xfrm>
            <a:off x="138113" y="3522663"/>
            <a:ext cx="332263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/>
              <a:t>ПРОВОЗГЛАШЕНА </a:t>
            </a:r>
            <a:r>
              <a:rPr lang="ru-RU" sz="2400" b="1" i="1">
                <a:solidFill>
                  <a:srgbClr val="FF0000"/>
                </a:solidFill>
              </a:rPr>
              <a:t>СОВЕТСКАЯ ВЛАСТЬ</a:t>
            </a:r>
            <a:endParaRPr lang="ru-RU" sz="2400" b="1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Char char="§"/>
            </a:pPr>
            <a:r>
              <a:rPr lang="ru-RU" sz="2400" u="sng"/>
              <a:t> ПРАВИТЕЛЬСТВО</a:t>
            </a:r>
            <a:r>
              <a:rPr lang="ru-RU" sz="2400"/>
              <a:t> -</a:t>
            </a:r>
            <a:r>
              <a:rPr lang="ru-RU" sz="2400" b="1" i="1"/>
              <a:t>СОВЕТ НАРОДНЫХ</a:t>
            </a:r>
            <a:br>
              <a:rPr lang="ru-RU" sz="2400" b="1" i="1"/>
            </a:br>
            <a:r>
              <a:rPr lang="ru-RU" sz="2400" b="1" i="1"/>
              <a:t>КОМИССАРОВ</a:t>
            </a:r>
          </a:p>
          <a:p>
            <a:pPr algn="ctr"/>
            <a:r>
              <a:rPr lang="ru-RU" sz="2400" b="1" i="1"/>
              <a:t> </a:t>
            </a:r>
            <a:r>
              <a:rPr lang="ru-RU" sz="2400" i="1"/>
              <a:t>(СНК, СОВНАРКОМ)</a:t>
            </a:r>
          </a:p>
          <a:p>
            <a:pPr algn="ctr"/>
            <a:r>
              <a:rPr lang="ru-RU" sz="2400" i="1"/>
              <a:t> </a:t>
            </a:r>
            <a:r>
              <a:rPr lang="ru-RU" sz="2400"/>
              <a:t>во главе с </a:t>
            </a:r>
          </a:p>
          <a:p>
            <a:pPr algn="ctr"/>
            <a:r>
              <a:rPr lang="ru-RU" sz="2400" b="1"/>
              <a:t>В.И. ЛЕНИНЫМ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3862388" y="2349500"/>
            <a:ext cx="17145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Декрет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земле</a:t>
            </a:r>
          </a:p>
        </p:txBody>
      </p:sp>
      <p:sp>
        <p:nvSpPr>
          <p:cNvPr id="12297" name="Прямоугольник 10"/>
          <p:cNvSpPr>
            <a:spLocks noChangeArrowheads="1"/>
          </p:cNvSpPr>
          <p:nvPr/>
        </p:nvSpPr>
        <p:spPr bwMode="auto">
          <a:xfrm>
            <a:off x="3597275" y="3522663"/>
            <a:ext cx="2665413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200" b="1"/>
              <a:t>КОНФИСКАЦИЯ ПОМЕЩИЧЬИХ ЗЕМЕЛЬ</a:t>
            </a:r>
          </a:p>
          <a:p>
            <a:pPr algn="ctr"/>
            <a:r>
              <a:rPr lang="ru-RU" sz="2200" b="1"/>
              <a:t>(ПЕРЕДАВАЛИСЬ</a:t>
            </a:r>
            <a:r>
              <a:rPr lang="ru-RU" sz="2200"/>
              <a:t/>
            </a:r>
            <a:br>
              <a:rPr lang="ru-RU" sz="2200"/>
            </a:br>
            <a:r>
              <a:rPr lang="ru-RU" sz="2200"/>
              <a:t>В ПОЛЬЗОВАНИЕ </a:t>
            </a:r>
            <a:r>
              <a:rPr lang="ru-RU" sz="2200" b="1"/>
              <a:t>ТРУДЯЩИМСЯ</a:t>
            </a:r>
          </a:p>
          <a:p>
            <a:pPr algn="ctr"/>
            <a:r>
              <a:rPr lang="ru-RU" sz="2200" b="1"/>
              <a:t>(крестьянам))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6888" y="2349500"/>
            <a:ext cx="1426544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Декрет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мире</a:t>
            </a:r>
          </a:p>
        </p:txBody>
      </p:sp>
      <p:sp>
        <p:nvSpPr>
          <p:cNvPr id="12299" name="Прямоугольник 12"/>
          <p:cNvSpPr>
            <a:spLocks noChangeArrowheads="1"/>
          </p:cNvSpPr>
          <p:nvPr/>
        </p:nvSpPr>
        <p:spPr bwMode="auto">
          <a:xfrm>
            <a:off x="6397625" y="3522663"/>
            <a:ext cx="2651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/>
              <a:t>НЕМЕДЛЕННЫЕ </a:t>
            </a:r>
            <a:r>
              <a:rPr lang="ru-RU" sz="2400" b="1"/>
              <a:t>ПЕРЕГОВОРЫ О МИРЕ </a:t>
            </a:r>
            <a:r>
              <a:rPr lang="ru-RU" sz="2400"/>
              <a:t>БЕЗ АННЕКСИЙ </a:t>
            </a:r>
          </a:p>
          <a:p>
            <a:pPr algn="ctr"/>
            <a:r>
              <a:rPr lang="ru-RU" sz="2400"/>
              <a:t>И КОНТРИБУЦИЙ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122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89464" y="480159"/>
            <a:ext cx="8568952" cy="726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С </a:t>
            </a:r>
            <a:r>
              <a:rPr lang="ru-RU" sz="2800" dirty="0"/>
              <a:t>октября 1917 до февраля 1918 г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b="1" dirty="0"/>
              <a:t>власть Советов была </a:t>
            </a:r>
            <a:r>
              <a:rPr lang="ru-RU" sz="2800" b="1" dirty="0" smtClean="0"/>
              <a:t>установлена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в  </a:t>
            </a:r>
            <a:r>
              <a:rPr lang="ru-RU" sz="2800" b="1" dirty="0"/>
              <a:t>97 </a:t>
            </a:r>
            <a:r>
              <a:rPr lang="ru-RU" sz="2800" dirty="0"/>
              <a:t>крупных </a:t>
            </a:r>
            <a:r>
              <a:rPr lang="ru-RU" sz="2800" dirty="0" smtClean="0"/>
              <a:t>городах, причем </a:t>
            </a:r>
            <a:r>
              <a:rPr lang="ru-RU" sz="2800" dirty="0"/>
              <a:t>в </a:t>
            </a:r>
            <a:r>
              <a:rPr lang="ru-RU" sz="2800" b="1" dirty="0"/>
              <a:t>79 </a:t>
            </a:r>
            <a:r>
              <a:rPr lang="ru-RU" sz="2800" dirty="0" smtClean="0"/>
              <a:t> - мирным путем – 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«триумфальное шествие </a:t>
            </a:r>
            <a:r>
              <a:rPr lang="ru-RU" sz="28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советской власти</a:t>
            </a: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».</a:t>
            </a:r>
          </a:p>
          <a:p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2800" dirty="0" smtClean="0"/>
              <a:t>		Но на выборах </a:t>
            </a:r>
            <a:r>
              <a:rPr lang="ru-RU" sz="2800" dirty="0"/>
              <a:t>в </a:t>
            </a:r>
            <a:r>
              <a:rPr lang="ru-RU" sz="2800" b="1" i="1" dirty="0"/>
              <a:t>Учредительное </a:t>
            </a:r>
            <a:r>
              <a:rPr lang="ru-RU" sz="2800" b="1" i="1" dirty="0" smtClean="0"/>
              <a:t>собрание    		</a:t>
            </a:r>
            <a:r>
              <a:rPr lang="ru-RU" sz="2800" dirty="0" smtClean="0"/>
              <a:t>(выборный орган, созываемый </a:t>
            </a:r>
            <a:r>
              <a:rPr lang="ru-RU" sz="2800" dirty="0"/>
              <a:t>с целью </a:t>
            </a:r>
            <a:r>
              <a:rPr lang="ru-RU" sz="2800" dirty="0" smtClean="0"/>
              <a:t>			определения </a:t>
            </a:r>
            <a:r>
              <a:rPr lang="ru-RU" sz="2800" dirty="0"/>
              <a:t>государственного </a:t>
            </a:r>
            <a:r>
              <a:rPr lang="ru-RU" sz="2800" dirty="0" smtClean="0"/>
              <a:t>строя)</a:t>
            </a:r>
          </a:p>
          <a:p>
            <a:pPr algn="ctr"/>
            <a:r>
              <a:rPr lang="ru-RU" sz="2800" b="1" dirty="0" smtClean="0"/>
              <a:t>	 	76 </a:t>
            </a:r>
            <a:r>
              <a:rPr lang="ru-RU" sz="2800" b="1" dirty="0"/>
              <a:t>% </a:t>
            </a:r>
            <a:r>
              <a:rPr lang="ru-RU" sz="2800" dirty="0"/>
              <a:t>избирателей </a:t>
            </a:r>
            <a:r>
              <a:rPr lang="ru-RU" sz="2800" b="1" dirty="0"/>
              <a:t>не </a:t>
            </a:r>
            <a:r>
              <a:rPr lang="ru-RU" sz="2800" b="1" dirty="0" smtClean="0"/>
              <a:t>поддержали 			большевиков </a:t>
            </a:r>
            <a:r>
              <a:rPr lang="ru-RU" sz="2800" dirty="0" smtClean="0"/>
              <a:t>(пошли за эсерами, меньшевиками </a:t>
            </a:r>
            <a:r>
              <a:rPr lang="ru-RU" sz="2800" dirty="0"/>
              <a:t>и </a:t>
            </a:r>
            <a:r>
              <a:rPr lang="ru-RU" sz="2800" dirty="0" smtClean="0"/>
              <a:t>кадетами)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 большевики </a:t>
            </a:r>
            <a:r>
              <a:rPr lang="ru-RU" sz="2800" b="1" dirty="0"/>
              <a:t>в </a:t>
            </a:r>
            <a:r>
              <a:rPr lang="ru-RU" sz="2800" b="1" dirty="0" smtClean="0"/>
              <a:t>января </a:t>
            </a:r>
            <a:r>
              <a:rPr lang="ru-RU" sz="2800" b="1" dirty="0"/>
              <a:t>1918 г</a:t>
            </a:r>
            <a:r>
              <a:rPr lang="ru-RU" sz="2800" dirty="0"/>
              <a:t>. </a:t>
            </a:r>
            <a:r>
              <a:rPr lang="ru-RU" sz="2800" b="1" dirty="0" smtClean="0"/>
              <a:t>разгоняют Учредительное собрание</a:t>
            </a:r>
            <a:endParaRPr lang="ru-RU" sz="2800" b="1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7" r="18129"/>
          <a:stretch/>
        </p:blipFill>
        <p:spPr bwMode="auto">
          <a:xfrm>
            <a:off x="184632" y="3284984"/>
            <a:ext cx="2166919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746" y="5229200"/>
            <a:ext cx="560387" cy="52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77141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6233" y="420399"/>
            <a:ext cx="856895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800" b="1" dirty="0"/>
              <a:t>III </a:t>
            </a:r>
            <a:r>
              <a:rPr lang="ru-RU" sz="2800" b="1" dirty="0"/>
              <a:t>Всероссийский съезд Советов </a:t>
            </a:r>
            <a:r>
              <a:rPr lang="ru-RU" sz="2800" dirty="0" smtClean="0"/>
              <a:t>(января </a:t>
            </a:r>
            <a:r>
              <a:rPr lang="ru-RU" sz="2800" dirty="0"/>
              <a:t>1918 г.). </a:t>
            </a:r>
            <a:r>
              <a:rPr lang="ru-RU" sz="2800" dirty="0" smtClean="0"/>
              <a:t>Принимает  </a:t>
            </a:r>
            <a:r>
              <a:rPr lang="ru-RU" sz="2800" b="1" i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«Декларацию прав трудяще­гося и эксплуатируемого народа</a:t>
            </a:r>
            <a:r>
              <a:rPr lang="ru-RU" sz="2800" b="1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»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Высшим законодательным органом объявлялся съезд Советов, </a:t>
            </a:r>
            <a:r>
              <a:rPr lang="ru-RU" sz="2800" dirty="0" smtClean="0"/>
              <a:t>между </a:t>
            </a:r>
            <a:r>
              <a:rPr lang="ru-RU" sz="2800" dirty="0"/>
              <a:t>съездами — </a:t>
            </a:r>
            <a:r>
              <a:rPr lang="ru-RU" sz="2800" b="1" dirty="0" smtClean="0"/>
              <a:t>ВЦИК</a:t>
            </a:r>
            <a:r>
              <a:rPr lang="ru-RU" sz="2800" dirty="0" smtClean="0"/>
              <a:t> (председатель – </a:t>
            </a:r>
            <a:r>
              <a:rPr lang="ru-RU" sz="2800" b="1" dirty="0" smtClean="0"/>
              <a:t>Я.М</a:t>
            </a:r>
            <a:r>
              <a:rPr lang="ru-RU" sz="2800" b="1" dirty="0"/>
              <a:t>. </a:t>
            </a:r>
            <a:r>
              <a:rPr lang="ru-RU" sz="2800" b="1" dirty="0" smtClean="0"/>
              <a:t>Свердлов</a:t>
            </a:r>
            <a:r>
              <a:rPr lang="ru-RU" sz="2800" dirty="0" smtClean="0"/>
              <a:t>). Съезд </a:t>
            </a:r>
            <a:r>
              <a:rPr lang="ru-RU" sz="2800" dirty="0"/>
              <a:t>провозгласил Россию </a:t>
            </a:r>
            <a:r>
              <a:rPr lang="ru-RU" sz="2800" b="1" i="1" dirty="0">
                <a:solidFill>
                  <a:srgbClr val="C00000"/>
                </a:solidFill>
              </a:rPr>
              <a:t>Российской Советской Федеративной Социалистичес­кой Республикой (РСФСР</a:t>
            </a:r>
            <a:r>
              <a:rPr lang="ru-RU" sz="2800" b="1" i="1" dirty="0" smtClean="0">
                <a:solidFill>
                  <a:srgbClr val="C00000"/>
                </a:solidFill>
              </a:rPr>
              <a:t>).</a:t>
            </a:r>
          </a:p>
          <a:p>
            <a:pPr algn="ctr"/>
            <a:r>
              <a:rPr lang="ru-RU" sz="2800" dirty="0" smtClean="0"/>
              <a:t> 			</a:t>
            </a:r>
          </a:p>
          <a:p>
            <a:r>
              <a:rPr lang="ru-RU" sz="2800" dirty="0" smtClean="0"/>
              <a:t>	В </a:t>
            </a:r>
            <a:r>
              <a:rPr lang="ru-RU" sz="2800" b="1" dirty="0"/>
              <a:t>июле 1918 </a:t>
            </a:r>
            <a:r>
              <a:rPr lang="ru-RU" sz="2800" b="1" dirty="0" smtClean="0"/>
              <a:t>г </a:t>
            </a:r>
            <a:r>
              <a:rPr lang="ru-RU" sz="2800" dirty="0" smtClean="0"/>
              <a:t>при­нята - 	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	        Конституция  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	</a:t>
            </a:r>
            <a:r>
              <a:rPr lang="ru-RU" sz="2800" b="1" i="1" dirty="0" smtClean="0">
                <a:solidFill>
                  <a:schemeClr val="accent4"/>
                </a:solidFill>
              </a:rPr>
              <a:t>      (основной закон) 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	             РСФСР</a:t>
            </a:r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" name="AutoShape 2" descr="Картинки по запросу первая конституция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61188"/>
            <a:ext cx="1569932" cy="2343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0002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6233" y="454718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Для </a:t>
            </a:r>
            <a:r>
              <a:rPr lang="ru-RU" sz="2800" dirty="0"/>
              <a:t>«борьбы с контрреволюцией и саботажем» </a:t>
            </a:r>
            <a:endParaRPr lang="ru-RU" sz="2800" dirty="0" smtClean="0"/>
          </a:p>
          <a:p>
            <a:pPr algn="ctr"/>
            <a:r>
              <a:rPr lang="ru-RU" sz="2800" dirty="0" smtClean="0"/>
              <a:t>в </a:t>
            </a:r>
            <a:r>
              <a:rPr lang="ru-RU" sz="2800" b="1" dirty="0"/>
              <a:t>декабре 1917 </a:t>
            </a:r>
            <a:r>
              <a:rPr lang="ru-RU" sz="2800" dirty="0"/>
              <a:t>г. была </a:t>
            </a:r>
            <a:r>
              <a:rPr lang="ru-RU" sz="2800" dirty="0" smtClean="0"/>
              <a:t>созда­на</a:t>
            </a:r>
          </a:p>
          <a:p>
            <a:pPr algn="ctr"/>
            <a:r>
              <a:rPr lang="ru-RU" sz="2800" dirty="0" smtClean="0"/>
              <a:t>  </a:t>
            </a:r>
            <a:r>
              <a:rPr lang="ru-RU" sz="2800" b="1" i="1" dirty="0">
                <a:solidFill>
                  <a:srgbClr val="C00000"/>
                </a:solidFill>
              </a:rPr>
              <a:t>Всероссийская чрезвычайная комиссия </a:t>
            </a:r>
            <a:r>
              <a:rPr lang="ru-RU" sz="2800" b="1" dirty="0">
                <a:solidFill>
                  <a:srgbClr val="C00000"/>
                </a:solidFill>
              </a:rPr>
              <a:t>(ВЧК)</a:t>
            </a:r>
            <a:r>
              <a:rPr lang="ru-RU" sz="2800" dirty="0"/>
              <a:t>, </a:t>
            </a:r>
            <a:r>
              <a:rPr lang="ru-RU" sz="2800"/>
              <a:t>возглавляемая </a:t>
            </a:r>
            <a:r>
              <a:rPr lang="ru-RU" sz="2800" smtClean="0"/>
              <a:t>  </a:t>
            </a:r>
            <a:r>
              <a:rPr lang="ru-RU" sz="2800" b="1" i="1" smtClean="0"/>
              <a:t>Ф.Э</a:t>
            </a:r>
            <a:r>
              <a:rPr lang="ru-RU" sz="2800" b="1" i="1" dirty="0"/>
              <a:t>. </a:t>
            </a:r>
            <a:r>
              <a:rPr lang="ru-RU" sz="2800" b="1" i="1" dirty="0" smtClean="0"/>
              <a:t>Дзержин­ским</a:t>
            </a:r>
            <a:r>
              <a:rPr lang="ru-RU" sz="2800" i="1" dirty="0" smtClean="0"/>
              <a:t>,</a:t>
            </a:r>
          </a:p>
          <a:p>
            <a:pPr algn="ctr"/>
            <a:r>
              <a:rPr lang="ru-RU" sz="2800" dirty="0" smtClean="0"/>
              <a:t>имела </a:t>
            </a:r>
            <a:r>
              <a:rPr lang="ru-RU" sz="2800" dirty="0"/>
              <a:t>неограниченные </a:t>
            </a:r>
            <a:r>
              <a:rPr lang="ru-RU" sz="2800" dirty="0" smtClean="0"/>
              <a:t>полномочия</a:t>
            </a:r>
          </a:p>
          <a:p>
            <a:pPr algn="ctr"/>
            <a:endParaRPr lang="ru-RU" sz="2800" dirty="0"/>
          </a:p>
          <a:p>
            <a:pPr algn="ctr"/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pPr algn="ctr"/>
            <a:endParaRPr lang="ru-RU" sz="2800" dirty="0"/>
          </a:p>
          <a:p>
            <a:r>
              <a:rPr lang="ru-RU" sz="2800" dirty="0" smtClean="0"/>
              <a:t>			В </a:t>
            </a:r>
            <a:r>
              <a:rPr lang="ru-RU" sz="2800" dirty="0"/>
              <a:t>январе 1918 г. </a:t>
            </a:r>
            <a:endParaRPr lang="ru-RU" sz="2800" dirty="0" smtClean="0"/>
          </a:p>
          <a:p>
            <a:r>
              <a:rPr lang="ru-RU" sz="2800" dirty="0" smtClean="0"/>
              <a:t>		    начала  формироваться</a:t>
            </a: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			Красная Армия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2" name="AutoShape 2" descr="Картинки по запросу первая конституция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2"/>
          <a:stretch/>
        </p:blipFill>
        <p:spPr bwMode="auto">
          <a:xfrm>
            <a:off x="2267744" y="2996952"/>
            <a:ext cx="2854027" cy="1677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://s45.radikal.ru/i108/1005/06/a1a527e24a7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17"/>
          <a:stretch/>
        </p:blipFill>
        <p:spPr bwMode="auto">
          <a:xfrm>
            <a:off x="6340610" y="3378722"/>
            <a:ext cx="2624575" cy="320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258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6233" y="420399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3 марта 1918 </a:t>
            </a:r>
            <a:r>
              <a:rPr lang="ru-RU" sz="2800" b="1" dirty="0" smtClean="0"/>
              <a:t>г.</a:t>
            </a:r>
            <a:r>
              <a:rPr lang="ru-RU" sz="2800" dirty="0" smtClean="0"/>
              <a:t> </a:t>
            </a:r>
            <a:r>
              <a:rPr lang="ru-RU" sz="2800" dirty="0"/>
              <a:t>советская делегация </a:t>
            </a:r>
            <a:r>
              <a:rPr lang="ru-RU" sz="2800" dirty="0" smtClean="0"/>
              <a:t>подписала </a:t>
            </a:r>
          </a:p>
          <a:p>
            <a:pPr algn="ctr"/>
            <a:r>
              <a:rPr lang="ru-RU" sz="2800" b="1" dirty="0" smtClean="0"/>
              <a:t>в </a:t>
            </a:r>
            <a:r>
              <a:rPr lang="ru-RU" sz="2800" b="1" dirty="0"/>
              <a:t>Бресте </a:t>
            </a:r>
            <a:r>
              <a:rPr lang="ru-RU" sz="2800" dirty="0"/>
              <a:t>мирный </a:t>
            </a:r>
            <a:r>
              <a:rPr lang="ru-RU" sz="2800" b="1" dirty="0"/>
              <a:t>договор с </a:t>
            </a:r>
            <a:r>
              <a:rPr lang="ru-RU" sz="2800" b="1" dirty="0" smtClean="0"/>
              <a:t>Германией</a:t>
            </a:r>
          </a:p>
          <a:p>
            <a:r>
              <a:rPr lang="ru-RU" sz="2800" b="1" dirty="0" smtClean="0"/>
              <a:t> 					</a:t>
            </a:r>
            <a:r>
              <a:rPr lang="ru-RU" sz="2800" dirty="0" smtClean="0"/>
              <a:t>(от </a:t>
            </a:r>
            <a:r>
              <a:rPr lang="ru-RU" sz="2800" dirty="0"/>
              <a:t>России </a:t>
            </a:r>
            <a:r>
              <a:rPr lang="ru-RU" sz="2800" dirty="0" smtClean="0"/>
              <a:t>	отторгались</a:t>
            </a:r>
          </a:p>
          <a:p>
            <a:r>
              <a:rPr lang="ru-RU" sz="2800" dirty="0" smtClean="0"/>
              <a:t>					Литва</a:t>
            </a:r>
            <a:r>
              <a:rPr lang="ru-RU" sz="2800" dirty="0"/>
              <a:t>, Латвия, часть </a:t>
            </a:r>
            <a:r>
              <a:rPr lang="ru-RU" sz="2800" dirty="0" smtClean="0"/>
              <a:t>			       			Беларуси, Германии 						передавались корабли 						Черноморского флота,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                		денежная контрибуция)</a:t>
            </a:r>
            <a:endParaRPr lang="ru-RU" sz="2800" dirty="0"/>
          </a:p>
          <a:p>
            <a:pPr algn="ctr"/>
            <a:r>
              <a:rPr lang="ru-RU" sz="2800" dirty="0"/>
              <a:t/>
            </a:r>
            <a:br>
              <a:rPr lang="ru-RU" sz="2800" dirty="0"/>
            </a:br>
            <a:endParaRPr lang="ru-RU" sz="2800" dirty="0" smtClean="0"/>
          </a:p>
          <a:p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2800" dirty="0" smtClean="0"/>
              <a:t>Антанта (19 государств) начинает </a:t>
            </a:r>
            <a:endParaRPr lang="ru-RU" sz="2800" b="1" i="1" dirty="0" smtClean="0"/>
          </a:p>
          <a:p>
            <a:pPr algn="ctr"/>
            <a:r>
              <a:rPr lang="ru-RU" sz="2800" b="1" i="1" dirty="0" smtClean="0"/>
              <a:t>интервенцию</a:t>
            </a:r>
            <a:r>
              <a:rPr lang="ru-RU" sz="2800" dirty="0" smtClean="0"/>
              <a:t> (вооруженное вмешательство)</a:t>
            </a:r>
          </a:p>
          <a:p>
            <a:pPr algn="ctr"/>
            <a:r>
              <a:rPr lang="ru-RU" sz="2800" dirty="0" smtClean="0"/>
              <a:t>в Россию</a:t>
            </a:r>
            <a:endParaRPr lang="ru-RU" sz="2800" b="1" i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AutoShape 2" descr="Картинки по запросу первая конституция росс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9" t="11874" r="13326" b="22084"/>
          <a:stretch/>
        </p:blipFill>
        <p:spPr bwMode="auto">
          <a:xfrm>
            <a:off x="1259632" y="1412776"/>
            <a:ext cx="3576321" cy="308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36303"/>
            <a:ext cx="554037" cy="84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844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вадрант">
  <a:themeElements>
    <a:clrScheme name="Квадрант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Квадрант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вадрант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634</TotalTime>
  <Words>183</Words>
  <Application>Microsoft Office PowerPoint</Application>
  <PresentationFormat>Экран (4:3)</PresentationFormat>
  <Paragraphs>74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Квадрант</vt:lpstr>
      <vt:lpstr>Октябрьская революция1917г. и установление советской власти в России</vt:lpstr>
      <vt:lpstr>Презентация PowerPoint</vt:lpstr>
      <vt:lpstr>Презентация PowerPoint</vt:lpstr>
      <vt:lpstr>Презентация PowerPoint</vt:lpstr>
      <vt:lpstr>Второй съезд Советов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Утверждение основ послевоенного мира</dc:title>
  <dc:creator>Dmitriy Petkun</dc:creator>
  <cp:lastModifiedBy>Dmitriy Petkun</cp:lastModifiedBy>
  <cp:revision>147</cp:revision>
  <dcterms:created xsi:type="dcterms:W3CDTF">2015-06-14T19:08:58Z</dcterms:created>
  <dcterms:modified xsi:type="dcterms:W3CDTF">2015-09-17T20:55:52Z</dcterms:modified>
</cp:coreProperties>
</file>